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69"/>
  </p:notesMasterIdLst>
  <p:sldIdLst>
    <p:sldId id="256" r:id="rId2"/>
    <p:sldId id="371" r:id="rId3"/>
    <p:sldId id="370" r:id="rId4"/>
    <p:sldId id="257" r:id="rId5"/>
    <p:sldId id="259" r:id="rId6"/>
    <p:sldId id="300" r:id="rId7"/>
    <p:sldId id="296" r:id="rId8"/>
    <p:sldId id="362" r:id="rId9"/>
    <p:sldId id="360" r:id="rId10"/>
    <p:sldId id="368" r:id="rId11"/>
    <p:sldId id="390" r:id="rId12"/>
    <p:sldId id="361" r:id="rId13"/>
    <p:sldId id="295" r:id="rId14"/>
    <p:sldId id="372" r:id="rId15"/>
    <p:sldId id="418" r:id="rId16"/>
    <p:sldId id="419" r:id="rId17"/>
    <p:sldId id="416" r:id="rId18"/>
    <p:sldId id="364" r:id="rId19"/>
    <p:sldId id="389" r:id="rId20"/>
    <p:sldId id="313" r:id="rId21"/>
    <p:sldId id="391" r:id="rId22"/>
    <p:sldId id="376" r:id="rId23"/>
    <p:sldId id="396" r:id="rId24"/>
    <p:sldId id="312" r:id="rId25"/>
    <p:sldId id="375" r:id="rId26"/>
    <p:sldId id="392" r:id="rId27"/>
    <p:sldId id="374" r:id="rId28"/>
    <p:sldId id="393" r:id="rId29"/>
    <p:sldId id="369" r:id="rId30"/>
    <p:sldId id="397" r:id="rId31"/>
    <p:sldId id="377" r:id="rId32"/>
    <p:sldId id="366" r:id="rId33"/>
    <p:sldId id="378" r:id="rId34"/>
    <p:sldId id="379" r:id="rId35"/>
    <p:sldId id="380" r:id="rId36"/>
    <p:sldId id="381" r:id="rId37"/>
    <p:sldId id="382" r:id="rId38"/>
    <p:sldId id="383" r:id="rId39"/>
    <p:sldId id="384" r:id="rId40"/>
    <p:sldId id="386" r:id="rId41"/>
    <p:sldId id="385" r:id="rId42"/>
    <p:sldId id="394" r:id="rId43"/>
    <p:sldId id="395" r:id="rId44"/>
    <p:sldId id="398" r:id="rId45"/>
    <p:sldId id="399" r:id="rId46"/>
    <p:sldId id="402" r:id="rId47"/>
    <p:sldId id="403" r:id="rId48"/>
    <p:sldId id="400" r:id="rId49"/>
    <p:sldId id="401" r:id="rId50"/>
    <p:sldId id="404" r:id="rId51"/>
    <p:sldId id="405" r:id="rId52"/>
    <p:sldId id="406" r:id="rId53"/>
    <p:sldId id="407" r:id="rId54"/>
    <p:sldId id="409" r:id="rId55"/>
    <p:sldId id="408" r:id="rId56"/>
    <p:sldId id="410" r:id="rId57"/>
    <p:sldId id="411" r:id="rId58"/>
    <p:sldId id="412" r:id="rId59"/>
    <p:sldId id="413" r:id="rId60"/>
    <p:sldId id="414" r:id="rId61"/>
    <p:sldId id="387" r:id="rId62"/>
    <p:sldId id="309" r:id="rId63"/>
    <p:sldId id="415" r:id="rId64"/>
    <p:sldId id="365" r:id="rId65"/>
    <p:sldId id="367" r:id="rId66"/>
    <p:sldId id="388" r:id="rId67"/>
    <p:sldId id="28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414" y="90"/>
      </p:cViewPr>
      <p:guideLst/>
    </p:cSldViewPr>
  </p:slideViewPr>
  <p:notesTextViewPr>
    <p:cViewPr>
      <p:scale>
        <a:sx n="1" d="1"/>
        <a:sy n="1" d="1"/>
      </p:scale>
      <p:origin x="0" y="0"/>
    </p:cViewPr>
  </p:notesTextViewPr>
  <p:sorterViewPr>
    <p:cViewPr>
      <p:scale>
        <a:sx n="100" d="100"/>
        <a:sy n="100" d="100"/>
      </p:scale>
      <p:origin x="0" y="-21696"/>
    </p:cViewPr>
  </p:sorterViewPr>
  <p:notesViewPr>
    <p:cSldViewPr snapToGrid="0">
      <p:cViewPr>
        <p:scale>
          <a:sx n="142" d="100"/>
          <a:sy n="142" d="100"/>
        </p:scale>
        <p:origin x="1692" y="-211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B2F98-81DF-4BA1-B5B0-BEAA38C3350F}" type="doc">
      <dgm:prSet loTypeId="urn:microsoft.com/office/officeart/2008/layout/LinedList" loCatId="Inbox" qsTypeId="urn:microsoft.com/office/officeart/2005/8/quickstyle/simple1" qsCatId="simple" csTypeId="urn:microsoft.com/office/officeart/2005/8/colors/accent6_3" csCatId="accent6" phldr="1"/>
      <dgm:spPr/>
      <dgm:t>
        <a:bodyPr/>
        <a:lstStyle/>
        <a:p>
          <a:endParaRPr lang="en-US"/>
        </a:p>
      </dgm:t>
    </dgm:pt>
    <dgm:pt modelId="{18D791C9-9A85-43FD-9377-0E55948B9EE2}">
      <dgm:prSet/>
      <dgm:spPr/>
      <dgm:t>
        <a:bodyPr/>
        <a:lstStyle/>
        <a:p>
          <a:r>
            <a:rPr lang="en-CA" dirty="0">
              <a:latin typeface="Comic Sans MS" panose="030F0702030302020204" pitchFamily="66" charset="0"/>
            </a:rPr>
            <a:t>Overview of Study</a:t>
          </a:r>
          <a:endParaRPr lang="en-US" dirty="0">
            <a:latin typeface="Comic Sans MS" panose="030F0702030302020204" pitchFamily="66" charset="0"/>
          </a:endParaRPr>
        </a:p>
      </dgm:t>
    </dgm:pt>
    <dgm:pt modelId="{646F434B-C0F0-4E88-953A-C5872875851E}" type="parTrans" cxnId="{6ED118D2-1CC1-457D-A81B-D94C3939AE74}">
      <dgm:prSet/>
      <dgm:spPr/>
      <dgm:t>
        <a:bodyPr/>
        <a:lstStyle/>
        <a:p>
          <a:endParaRPr lang="en-US">
            <a:latin typeface="Comic Sans MS" panose="030F0702030302020204" pitchFamily="66" charset="0"/>
          </a:endParaRPr>
        </a:p>
      </dgm:t>
    </dgm:pt>
    <dgm:pt modelId="{535FB63F-4255-48E9-A7A7-24450637A5FC}" type="sibTrans" cxnId="{6ED118D2-1CC1-457D-A81B-D94C3939AE74}">
      <dgm:prSet/>
      <dgm:spPr/>
      <dgm:t>
        <a:bodyPr/>
        <a:lstStyle/>
        <a:p>
          <a:endParaRPr lang="en-US">
            <a:latin typeface="Comic Sans MS" panose="030F0702030302020204" pitchFamily="66" charset="0"/>
          </a:endParaRPr>
        </a:p>
      </dgm:t>
    </dgm:pt>
    <dgm:pt modelId="{2AE59623-8DD6-4EC4-9AE1-436DBCD9337F}">
      <dgm:prSet/>
      <dgm:spPr/>
      <dgm:t>
        <a:bodyPr/>
        <a:lstStyle/>
        <a:p>
          <a:r>
            <a:rPr lang="en-CA" dirty="0">
              <a:latin typeface="Comic Sans MS" panose="030F0702030302020204" pitchFamily="66" charset="0"/>
            </a:rPr>
            <a:t>Research Approach</a:t>
          </a:r>
          <a:endParaRPr lang="en-US" dirty="0">
            <a:latin typeface="Comic Sans MS" panose="030F0702030302020204" pitchFamily="66" charset="0"/>
          </a:endParaRPr>
        </a:p>
      </dgm:t>
    </dgm:pt>
    <dgm:pt modelId="{06FB1C0E-9A87-4B08-A658-EFE290AB1E60}" type="parTrans" cxnId="{3BAF1C54-6856-4D43-952E-D5413A224E17}">
      <dgm:prSet/>
      <dgm:spPr/>
      <dgm:t>
        <a:bodyPr/>
        <a:lstStyle/>
        <a:p>
          <a:endParaRPr lang="en-US">
            <a:latin typeface="Comic Sans MS" panose="030F0702030302020204" pitchFamily="66" charset="0"/>
          </a:endParaRPr>
        </a:p>
      </dgm:t>
    </dgm:pt>
    <dgm:pt modelId="{78ACBF31-8473-49FE-B774-85637CF1DC67}" type="sibTrans" cxnId="{3BAF1C54-6856-4D43-952E-D5413A224E17}">
      <dgm:prSet/>
      <dgm:spPr/>
      <dgm:t>
        <a:bodyPr/>
        <a:lstStyle/>
        <a:p>
          <a:endParaRPr lang="en-US">
            <a:latin typeface="Comic Sans MS" panose="030F0702030302020204" pitchFamily="66" charset="0"/>
          </a:endParaRPr>
        </a:p>
      </dgm:t>
    </dgm:pt>
    <dgm:pt modelId="{09FA00FE-6958-4F7B-8616-6E2C4776B50C}">
      <dgm:prSet/>
      <dgm:spPr/>
      <dgm:t>
        <a:bodyPr/>
        <a:lstStyle/>
        <a:p>
          <a:r>
            <a:rPr lang="en-CA" dirty="0">
              <a:latin typeface="Comic Sans MS" panose="030F0702030302020204" pitchFamily="66" charset="0"/>
            </a:rPr>
            <a:t>Findings</a:t>
          </a:r>
          <a:endParaRPr lang="en-US" dirty="0">
            <a:latin typeface="Comic Sans MS" panose="030F0702030302020204" pitchFamily="66" charset="0"/>
          </a:endParaRPr>
        </a:p>
      </dgm:t>
    </dgm:pt>
    <dgm:pt modelId="{04FDCD54-FCF4-4CDD-B4FB-A6CE0E25B568}" type="parTrans" cxnId="{443A6149-9030-49F6-8C2B-E4B9EE69A1DD}">
      <dgm:prSet/>
      <dgm:spPr/>
      <dgm:t>
        <a:bodyPr/>
        <a:lstStyle/>
        <a:p>
          <a:endParaRPr lang="en-US">
            <a:latin typeface="Comic Sans MS" panose="030F0702030302020204" pitchFamily="66" charset="0"/>
          </a:endParaRPr>
        </a:p>
      </dgm:t>
    </dgm:pt>
    <dgm:pt modelId="{D55981E0-E787-4DA4-A0A5-FCE4EEDC8BF7}" type="sibTrans" cxnId="{443A6149-9030-49F6-8C2B-E4B9EE69A1DD}">
      <dgm:prSet/>
      <dgm:spPr/>
      <dgm:t>
        <a:bodyPr/>
        <a:lstStyle/>
        <a:p>
          <a:endParaRPr lang="en-US">
            <a:latin typeface="Comic Sans MS" panose="030F0702030302020204" pitchFamily="66" charset="0"/>
          </a:endParaRPr>
        </a:p>
      </dgm:t>
    </dgm:pt>
    <dgm:pt modelId="{E96CA12F-5C6C-4D41-972A-FC01FC7B1E97}">
      <dgm:prSet/>
      <dgm:spPr/>
      <dgm:t>
        <a:bodyPr/>
        <a:lstStyle/>
        <a:p>
          <a:r>
            <a:rPr lang="en-CA" dirty="0">
              <a:latin typeface="Comic Sans MS" panose="030F0702030302020204" pitchFamily="66" charset="0"/>
            </a:rPr>
            <a:t>Questions &amp; Discussion</a:t>
          </a:r>
          <a:endParaRPr lang="en-US" dirty="0">
            <a:latin typeface="Comic Sans MS" panose="030F0702030302020204" pitchFamily="66" charset="0"/>
          </a:endParaRPr>
        </a:p>
      </dgm:t>
    </dgm:pt>
    <dgm:pt modelId="{A863903C-80D5-48F2-88CC-D049EDCC5150}" type="parTrans" cxnId="{E5E225B4-E7B7-485C-BD56-DAF4E8CD4B63}">
      <dgm:prSet/>
      <dgm:spPr/>
      <dgm:t>
        <a:bodyPr/>
        <a:lstStyle/>
        <a:p>
          <a:endParaRPr lang="en-US">
            <a:latin typeface="Comic Sans MS" panose="030F0702030302020204" pitchFamily="66" charset="0"/>
          </a:endParaRPr>
        </a:p>
      </dgm:t>
    </dgm:pt>
    <dgm:pt modelId="{08A0911F-6D73-4D01-B216-8747D7C08BFD}" type="sibTrans" cxnId="{E5E225B4-E7B7-485C-BD56-DAF4E8CD4B63}">
      <dgm:prSet/>
      <dgm:spPr/>
      <dgm:t>
        <a:bodyPr/>
        <a:lstStyle/>
        <a:p>
          <a:endParaRPr lang="en-US">
            <a:latin typeface="Comic Sans MS" panose="030F0702030302020204" pitchFamily="66" charset="0"/>
          </a:endParaRPr>
        </a:p>
      </dgm:t>
    </dgm:pt>
    <dgm:pt modelId="{D69304E2-3DE9-4A30-BC46-21C56AA3B179}" type="pres">
      <dgm:prSet presAssocID="{D4EB2F98-81DF-4BA1-B5B0-BEAA38C3350F}" presName="vert0" presStyleCnt="0">
        <dgm:presLayoutVars>
          <dgm:dir/>
          <dgm:animOne val="branch"/>
          <dgm:animLvl val="lvl"/>
        </dgm:presLayoutVars>
      </dgm:prSet>
      <dgm:spPr/>
    </dgm:pt>
    <dgm:pt modelId="{E390D9AA-AA14-403A-A861-E97EB0078968}" type="pres">
      <dgm:prSet presAssocID="{18D791C9-9A85-43FD-9377-0E55948B9EE2}" presName="thickLine" presStyleLbl="alignNode1" presStyleIdx="0" presStyleCnt="4"/>
      <dgm:spPr/>
    </dgm:pt>
    <dgm:pt modelId="{A84156C6-6384-4CB8-B076-25E3DE4CDE59}" type="pres">
      <dgm:prSet presAssocID="{18D791C9-9A85-43FD-9377-0E55948B9EE2}" presName="horz1" presStyleCnt="0"/>
      <dgm:spPr/>
    </dgm:pt>
    <dgm:pt modelId="{603F32A1-06CE-46E7-BE84-87F8BCA04DD8}" type="pres">
      <dgm:prSet presAssocID="{18D791C9-9A85-43FD-9377-0E55948B9EE2}" presName="tx1" presStyleLbl="revTx" presStyleIdx="0" presStyleCnt="4"/>
      <dgm:spPr/>
    </dgm:pt>
    <dgm:pt modelId="{ADBA1CB1-BF4F-4F1C-9740-7C30985FFC04}" type="pres">
      <dgm:prSet presAssocID="{18D791C9-9A85-43FD-9377-0E55948B9EE2}" presName="vert1" presStyleCnt="0"/>
      <dgm:spPr/>
    </dgm:pt>
    <dgm:pt modelId="{0369F4F5-02D9-49B6-9784-99AD5E0A9492}" type="pres">
      <dgm:prSet presAssocID="{2AE59623-8DD6-4EC4-9AE1-436DBCD9337F}" presName="thickLine" presStyleLbl="alignNode1" presStyleIdx="1" presStyleCnt="4"/>
      <dgm:spPr/>
    </dgm:pt>
    <dgm:pt modelId="{BA0B75AE-9E28-4BB7-BB92-25803F244F70}" type="pres">
      <dgm:prSet presAssocID="{2AE59623-8DD6-4EC4-9AE1-436DBCD9337F}" presName="horz1" presStyleCnt="0"/>
      <dgm:spPr/>
    </dgm:pt>
    <dgm:pt modelId="{78E396E2-FF7B-4CCA-93F2-1D69C4FC88CB}" type="pres">
      <dgm:prSet presAssocID="{2AE59623-8DD6-4EC4-9AE1-436DBCD9337F}" presName="tx1" presStyleLbl="revTx" presStyleIdx="1" presStyleCnt="4"/>
      <dgm:spPr/>
    </dgm:pt>
    <dgm:pt modelId="{736F4EB6-4ECD-4192-81D0-34D63B417324}" type="pres">
      <dgm:prSet presAssocID="{2AE59623-8DD6-4EC4-9AE1-436DBCD9337F}" presName="vert1" presStyleCnt="0"/>
      <dgm:spPr/>
    </dgm:pt>
    <dgm:pt modelId="{F48761F8-328A-47B2-ADCF-971966149323}" type="pres">
      <dgm:prSet presAssocID="{09FA00FE-6958-4F7B-8616-6E2C4776B50C}" presName="thickLine" presStyleLbl="alignNode1" presStyleIdx="2" presStyleCnt="4"/>
      <dgm:spPr/>
    </dgm:pt>
    <dgm:pt modelId="{519F1040-0892-46F4-8B55-841312534CEB}" type="pres">
      <dgm:prSet presAssocID="{09FA00FE-6958-4F7B-8616-6E2C4776B50C}" presName="horz1" presStyleCnt="0"/>
      <dgm:spPr/>
    </dgm:pt>
    <dgm:pt modelId="{3E5EC2D4-98D0-4F97-9480-B8C1E183EC50}" type="pres">
      <dgm:prSet presAssocID="{09FA00FE-6958-4F7B-8616-6E2C4776B50C}" presName="tx1" presStyleLbl="revTx" presStyleIdx="2" presStyleCnt="4"/>
      <dgm:spPr/>
    </dgm:pt>
    <dgm:pt modelId="{E14AA3BB-8B9C-4FFA-8071-18A4C88A0673}" type="pres">
      <dgm:prSet presAssocID="{09FA00FE-6958-4F7B-8616-6E2C4776B50C}" presName="vert1" presStyleCnt="0"/>
      <dgm:spPr/>
    </dgm:pt>
    <dgm:pt modelId="{40E89D46-60FA-4096-A3D9-4EB305FF86B6}" type="pres">
      <dgm:prSet presAssocID="{E96CA12F-5C6C-4D41-972A-FC01FC7B1E97}" presName="thickLine" presStyleLbl="alignNode1" presStyleIdx="3" presStyleCnt="4"/>
      <dgm:spPr/>
    </dgm:pt>
    <dgm:pt modelId="{3946D941-F176-4F33-BB52-6B844AF14324}" type="pres">
      <dgm:prSet presAssocID="{E96CA12F-5C6C-4D41-972A-FC01FC7B1E97}" presName="horz1" presStyleCnt="0"/>
      <dgm:spPr/>
    </dgm:pt>
    <dgm:pt modelId="{8CF005C8-F386-4251-B07D-2F37D22C9395}" type="pres">
      <dgm:prSet presAssocID="{E96CA12F-5C6C-4D41-972A-FC01FC7B1E97}" presName="tx1" presStyleLbl="revTx" presStyleIdx="3" presStyleCnt="4"/>
      <dgm:spPr/>
    </dgm:pt>
    <dgm:pt modelId="{96C573A1-12B6-4B0A-A50E-4007EBED533E}" type="pres">
      <dgm:prSet presAssocID="{E96CA12F-5C6C-4D41-972A-FC01FC7B1E97}" presName="vert1" presStyleCnt="0"/>
      <dgm:spPr/>
    </dgm:pt>
  </dgm:ptLst>
  <dgm:cxnLst>
    <dgm:cxn modelId="{443A6149-9030-49F6-8C2B-E4B9EE69A1DD}" srcId="{D4EB2F98-81DF-4BA1-B5B0-BEAA38C3350F}" destId="{09FA00FE-6958-4F7B-8616-6E2C4776B50C}" srcOrd="2" destOrd="0" parTransId="{04FDCD54-FCF4-4CDD-B4FB-A6CE0E25B568}" sibTransId="{D55981E0-E787-4DA4-A0A5-FCE4EEDC8BF7}"/>
    <dgm:cxn modelId="{719D3070-4B5A-4FB1-A471-8A76228D1041}" type="presOf" srcId="{18D791C9-9A85-43FD-9377-0E55948B9EE2}" destId="{603F32A1-06CE-46E7-BE84-87F8BCA04DD8}" srcOrd="0" destOrd="0" presId="urn:microsoft.com/office/officeart/2008/layout/LinedList"/>
    <dgm:cxn modelId="{3BAF1C54-6856-4D43-952E-D5413A224E17}" srcId="{D4EB2F98-81DF-4BA1-B5B0-BEAA38C3350F}" destId="{2AE59623-8DD6-4EC4-9AE1-436DBCD9337F}" srcOrd="1" destOrd="0" parTransId="{06FB1C0E-9A87-4B08-A658-EFE290AB1E60}" sibTransId="{78ACBF31-8473-49FE-B774-85637CF1DC67}"/>
    <dgm:cxn modelId="{1F1F0A57-2E2D-4B78-96E7-B40D90FB86F6}" type="presOf" srcId="{D4EB2F98-81DF-4BA1-B5B0-BEAA38C3350F}" destId="{D69304E2-3DE9-4A30-BC46-21C56AA3B179}" srcOrd="0" destOrd="0" presId="urn:microsoft.com/office/officeart/2008/layout/LinedList"/>
    <dgm:cxn modelId="{D478D482-0CDC-4352-8586-4428C7C41BBA}" type="presOf" srcId="{E96CA12F-5C6C-4D41-972A-FC01FC7B1E97}" destId="{8CF005C8-F386-4251-B07D-2F37D22C9395}" srcOrd="0" destOrd="0" presId="urn:microsoft.com/office/officeart/2008/layout/LinedList"/>
    <dgm:cxn modelId="{9163D6AE-8BA9-42B8-9C10-65A3AE91A67A}" type="presOf" srcId="{09FA00FE-6958-4F7B-8616-6E2C4776B50C}" destId="{3E5EC2D4-98D0-4F97-9480-B8C1E183EC50}" srcOrd="0" destOrd="0" presId="urn:microsoft.com/office/officeart/2008/layout/LinedList"/>
    <dgm:cxn modelId="{E5E225B4-E7B7-485C-BD56-DAF4E8CD4B63}" srcId="{D4EB2F98-81DF-4BA1-B5B0-BEAA38C3350F}" destId="{E96CA12F-5C6C-4D41-972A-FC01FC7B1E97}" srcOrd="3" destOrd="0" parTransId="{A863903C-80D5-48F2-88CC-D049EDCC5150}" sibTransId="{08A0911F-6D73-4D01-B216-8747D7C08BFD}"/>
    <dgm:cxn modelId="{6ED118D2-1CC1-457D-A81B-D94C3939AE74}" srcId="{D4EB2F98-81DF-4BA1-B5B0-BEAA38C3350F}" destId="{18D791C9-9A85-43FD-9377-0E55948B9EE2}" srcOrd="0" destOrd="0" parTransId="{646F434B-C0F0-4E88-953A-C5872875851E}" sibTransId="{535FB63F-4255-48E9-A7A7-24450637A5FC}"/>
    <dgm:cxn modelId="{1746CBDD-A2CE-48A4-A561-3769FFE7161D}" type="presOf" srcId="{2AE59623-8DD6-4EC4-9AE1-436DBCD9337F}" destId="{78E396E2-FF7B-4CCA-93F2-1D69C4FC88CB}" srcOrd="0" destOrd="0" presId="urn:microsoft.com/office/officeart/2008/layout/LinedList"/>
    <dgm:cxn modelId="{54E97722-DF47-45C0-88F2-5E7F4EBC5754}" type="presParOf" srcId="{D69304E2-3DE9-4A30-BC46-21C56AA3B179}" destId="{E390D9AA-AA14-403A-A861-E97EB0078968}" srcOrd="0" destOrd="0" presId="urn:microsoft.com/office/officeart/2008/layout/LinedList"/>
    <dgm:cxn modelId="{0D453678-FAE3-49DC-A56D-E7AB52A912AC}" type="presParOf" srcId="{D69304E2-3DE9-4A30-BC46-21C56AA3B179}" destId="{A84156C6-6384-4CB8-B076-25E3DE4CDE59}" srcOrd="1" destOrd="0" presId="urn:microsoft.com/office/officeart/2008/layout/LinedList"/>
    <dgm:cxn modelId="{9F88B52D-EFBD-4E4F-8EA2-025CCD8BC1FC}" type="presParOf" srcId="{A84156C6-6384-4CB8-B076-25E3DE4CDE59}" destId="{603F32A1-06CE-46E7-BE84-87F8BCA04DD8}" srcOrd="0" destOrd="0" presId="urn:microsoft.com/office/officeart/2008/layout/LinedList"/>
    <dgm:cxn modelId="{59A09526-9588-4BAD-B3B5-A9E4A8FC5D9E}" type="presParOf" srcId="{A84156C6-6384-4CB8-B076-25E3DE4CDE59}" destId="{ADBA1CB1-BF4F-4F1C-9740-7C30985FFC04}" srcOrd="1" destOrd="0" presId="urn:microsoft.com/office/officeart/2008/layout/LinedList"/>
    <dgm:cxn modelId="{83FC3A93-05AD-411E-9F86-33A8117AF947}" type="presParOf" srcId="{D69304E2-3DE9-4A30-BC46-21C56AA3B179}" destId="{0369F4F5-02D9-49B6-9784-99AD5E0A9492}" srcOrd="2" destOrd="0" presId="urn:microsoft.com/office/officeart/2008/layout/LinedList"/>
    <dgm:cxn modelId="{27697F64-1B15-4E1F-BBC8-A54AFAC52421}" type="presParOf" srcId="{D69304E2-3DE9-4A30-BC46-21C56AA3B179}" destId="{BA0B75AE-9E28-4BB7-BB92-25803F244F70}" srcOrd="3" destOrd="0" presId="urn:microsoft.com/office/officeart/2008/layout/LinedList"/>
    <dgm:cxn modelId="{7F44D7B2-6427-455A-9951-9DBDDBF2DF49}" type="presParOf" srcId="{BA0B75AE-9E28-4BB7-BB92-25803F244F70}" destId="{78E396E2-FF7B-4CCA-93F2-1D69C4FC88CB}" srcOrd="0" destOrd="0" presId="urn:microsoft.com/office/officeart/2008/layout/LinedList"/>
    <dgm:cxn modelId="{D4C559BD-04BB-4897-9979-694BD8CC1FBB}" type="presParOf" srcId="{BA0B75AE-9E28-4BB7-BB92-25803F244F70}" destId="{736F4EB6-4ECD-4192-81D0-34D63B417324}" srcOrd="1" destOrd="0" presId="urn:microsoft.com/office/officeart/2008/layout/LinedList"/>
    <dgm:cxn modelId="{117CF4B4-E66E-4A60-9B82-9218279F0D0D}" type="presParOf" srcId="{D69304E2-3DE9-4A30-BC46-21C56AA3B179}" destId="{F48761F8-328A-47B2-ADCF-971966149323}" srcOrd="4" destOrd="0" presId="urn:microsoft.com/office/officeart/2008/layout/LinedList"/>
    <dgm:cxn modelId="{7A7D12AE-F43B-4301-89AB-F1979742B0E1}" type="presParOf" srcId="{D69304E2-3DE9-4A30-BC46-21C56AA3B179}" destId="{519F1040-0892-46F4-8B55-841312534CEB}" srcOrd="5" destOrd="0" presId="urn:microsoft.com/office/officeart/2008/layout/LinedList"/>
    <dgm:cxn modelId="{095C6E20-D80C-455D-A621-51A8E3349BD2}" type="presParOf" srcId="{519F1040-0892-46F4-8B55-841312534CEB}" destId="{3E5EC2D4-98D0-4F97-9480-B8C1E183EC50}" srcOrd="0" destOrd="0" presId="urn:microsoft.com/office/officeart/2008/layout/LinedList"/>
    <dgm:cxn modelId="{28DA89C5-BF86-4CEC-AF1B-3C7443D51B29}" type="presParOf" srcId="{519F1040-0892-46F4-8B55-841312534CEB}" destId="{E14AA3BB-8B9C-4FFA-8071-18A4C88A0673}" srcOrd="1" destOrd="0" presId="urn:microsoft.com/office/officeart/2008/layout/LinedList"/>
    <dgm:cxn modelId="{8F3E9466-C8B3-4A47-AB7B-F98F619D94A5}" type="presParOf" srcId="{D69304E2-3DE9-4A30-BC46-21C56AA3B179}" destId="{40E89D46-60FA-4096-A3D9-4EB305FF86B6}" srcOrd="6" destOrd="0" presId="urn:microsoft.com/office/officeart/2008/layout/LinedList"/>
    <dgm:cxn modelId="{E576CDF6-FC12-4D18-A306-06176C3C2C9E}" type="presParOf" srcId="{D69304E2-3DE9-4A30-BC46-21C56AA3B179}" destId="{3946D941-F176-4F33-BB52-6B844AF14324}" srcOrd="7" destOrd="0" presId="urn:microsoft.com/office/officeart/2008/layout/LinedList"/>
    <dgm:cxn modelId="{3F75D67C-C7FC-42C9-86F8-4226B095B767}" type="presParOf" srcId="{3946D941-F176-4F33-BB52-6B844AF14324}" destId="{8CF005C8-F386-4251-B07D-2F37D22C9395}" srcOrd="0" destOrd="0" presId="urn:microsoft.com/office/officeart/2008/layout/LinedList"/>
    <dgm:cxn modelId="{F691DCDB-3CBC-41E4-9E2E-63A35852E396}" type="presParOf" srcId="{3946D941-F176-4F33-BB52-6B844AF14324}" destId="{96C573A1-12B6-4B0A-A50E-4007EBED53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04CA8B-3DD5-454A-9992-3C569659CAD9}" type="doc">
      <dgm:prSet loTypeId="urn:microsoft.com/office/officeart/2016/7/layout/BasicLinearProcessNumbered" loCatId="process" qsTypeId="urn:microsoft.com/office/officeart/2005/8/quickstyle/simple2" qsCatId="simple" csTypeId="urn:microsoft.com/office/officeart/2005/8/colors/accent1_2" csCatId="accent1" phldr="1"/>
      <dgm:spPr/>
      <dgm:t>
        <a:bodyPr/>
        <a:lstStyle/>
        <a:p>
          <a:endParaRPr lang="en-US"/>
        </a:p>
      </dgm:t>
    </dgm:pt>
    <dgm:pt modelId="{AF4D1E49-8984-4282-A7D0-DA40A35B0E9F}">
      <dgm:prSet/>
      <dgm:spPr>
        <a:effectLst>
          <a:innerShdw blurRad="63500" dist="50800" dir="2700000">
            <a:prstClr val="black">
              <a:alpha val="50000"/>
            </a:prstClr>
          </a:innerShdw>
        </a:effectLst>
        <a:scene3d>
          <a:camera prst="perspectiveAbove"/>
          <a:lightRig rig="threePt" dir="t"/>
        </a:scene3d>
      </dgm:spPr>
      <dgm:t>
        <a:bodyPr/>
        <a:lstStyle/>
        <a:p>
          <a:pPr algn="ctr"/>
          <a:r>
            <a:rPr lang="en-CA" dirty="0">
              <a:latin typeface="Comic Sans MS" panose="030F0702030302020204" pitchFamily="66" charset="0"/>
            </a:rPr>
            <a:t>Reviewing success of transfer students at two distinctly different institutions – University of Calgary (UCalgary) and the Northern Alberta Institute of Technology (NAIT)</a:t>
          </a:r>
          <a:endParaRPr lang="en-US" dirty="0">
            <a:latin typeface="Comic Sans MS" panose="030F0702030302020204" pitchFamily="66" charset="0"/>
          </a:endParaRPr>
        </a:p>
      </dgm:t>
    </dgm:pt>
    <dgm:pt modelId="{D81D8A37-A0B8-4061-816D-504FED9B12F3}" type="parTrans" cxnId="{044D1D51-BCB4-4A7D-B73E-8331BAC84044}">
      <dgm:prSet/>
      <dgm:spPr/>
      <dgm:t>
        <a:bodyPr/>
        <a:lstStyle/>
        <a:p>
          <a:endParaRPr lang="en-US"/>
        </a:p>
      </dgm:t>
    </dgm:pt>
    <dgm:pt modelId="{E78F1DE6-4163-4B2F-8DA2-2B8A44B3893D}" type="sibTrans" cxnId="{044D1D51-BCB4-4A7D-B73E-8331BAC84044}">
      <dgm:prSet phldrT="1" phldr="0"/>
      <dgm:spPr/>
      <dgm:t>
        <a:bodyPr/>
        <a:lstStyle/>
        <a:p>
          <a:r>
            <a:rPr lang="en-US"/>
            <a:t>1</a:t>
          </a:r>
        </a:p>
      </dgm:t>
    </dgm:pt>
    <dgm:pt modelId="{38DE743A-1165-4A75-BFEA-E2DA23312030}">
      <dgm:prSet/>
      <dgm:spPr>
        <a:effectLst>
          <a:innerShdw blurRad="63500" dist="50800" dir="2700000">
            <a:prstClr val="black">
              <a:alpha val="50000"/>
            </a:prstClr>
          </a:innerShdw>
        </a:effectLst>
        <a:scene3d>
          <a:camera prst="perspectiveAbove"/>
          <a:lightRig rig="threePt" dir="t"/>
        </a:scene3d>
      </dgm:spPr>
      <dgm:t>
        <a:bodyPr/>
        <a:lstStyle/>
        <a:p>
          <a:pPr algn="ctr"/>
          <a:r>
            <a:rPr lang="en-CA" dirty="0">
              <a:latin typeface="Comic Sans MS" panose="030F0702030302020204" pitchFamily="66" charset="0"/>
            </a:rPr>
            <a:t>Identifying potential metrics and possible areas for future research</a:t>
          </a:r>
          <a:endParaRPr lang="en-US" dirty="0">
            <a:latin typeface="Comic Sans MS" panose="030F0702030302020204" pitchFamily="66" charset="0"/>
          </a:endParaRPr>
        </a:p>
      </dgm:t>
    </dgm:pt>
    <dgm:pt modelId="{8C7A128C-1A6E-4B4E-8892-99339CDDDEAF}" type="parTrans" cxnId="{A3832E36-DA23-40C8-AABF-55B60E2D5049}">
      <dgm:prSet/>
      <dgm:spPr/>
      <dgm:t>
        <a:bodyPr/>
        <a:lstStyle/>
        <a:p>
          <a:endParaRPr lang="en-US"/>
        </a:p>
      </dgm:t>
    </dgm:pt>
    <dgm:pt modelId="{12BC945D-A565-4660-8F27-1F444D1D7C33}" type="sibTrans" cxnId="{A3832E36-DA23-40C8-AABF-55B60E2D5049}">
      <dgm:prSet phldrT="2" phldr="0"/>
      <dgm:spPr/>
      <dgm:t>
        <a:bodyPr/>
        <a:lstStyle/>
        <a:p>
          <a:r>
            <a:rPr lang="en-US"/>
            <a:t>2</a:t>
          </a:r>
        </a:p>
      </dgm:t>
    </dgm:pt>
    <dgm:pt modelId="{1687AC55-6ABE-4933-8296-4F8E9847DF42}" type="pres">
      <dgm:prSet presAssocID="{8604CA8B-3DD5-454A-9992-3C569659CAD9}" presName="Name0" presStyleCnt="0">
        <dgm:presLayoutVars>
          <dgm:animLvl val="lvl"/>
          <dgm:resizeHandles val="exact"/>
        </dgm:presLayoutVars>
      </dgm:prSet>
      <dgm:spPr/>
    </dgm:pt>
    <dgm:pt modelId="{00173A3A-C6EB-4349-8D50-BBC81F0B1C16}" type="pres">
      <dgm:prSet presAssocID="{AF4D1E49-8984-4282-A7D0-DA40A35B0E9F}" presName="compositeNode" presStyleCnt="0">
        <dgm:presLayoutVars>
          <dgm:bulletEnabled val="1"/>
        </dgm:presLayoutVars>
      </dgm:prSet>
      <dgm:spPr/>
    </dgm:pt>
    <dgm:pt modelId="{A5A687D5-3BF1-4A48-84B4-2020BE100C67}" type="pres">
      <dgm:prSet presAssocID="{AF4D1E49-8984-4282-A7D0-DA40A35B0E9F}" presName="bgRect" presStyleLbl="bgAccFollowNode1" presStyleIdx="0" presStyleCnt="2"/>
      <dgm:spPr/>
    </dgm:pt>
    <dgm:pt modelId="{014877E2-797E-4B87-B9FE-E917BAB6E4A7}" type="pres">
      <dgm:prSet presAssocID="{E78F1DE6-4163-4B2F-8DA2-2B8A44B3893D}" presName="sibTransNodeCircle" presStyleLbl="alignNode1" presStyleIdx="0" presStyleCnt="4">
        <dgm:presLayoutVars>
          <dgm:chMax val="0"/>
          <dgm:bulletEnabled/>
        </dgm:presLayoutVars>
      </dgm:prSet>
      <dgm:spPr/>
    </dgm:pt>
    <dgm:pt modelId="{DB0540DC-1EA0-4315-BE61-D4C2E2C17710}" type="pres">
      <dgm:prSet presAssocID="{AF4D1E49-8984-4282-A7D0-DA40A35B0E9F}" presName="bottomLine" presStyleLbl="alignNode1" presStyleIdx="1" presStyleCnt="4">
        <dgm:presLayoutVars/>
      </dgm:prSet>
      <dgm:spPr/>
    </dgm:pt>
    <dgm:pt modelId="{1908296F-DA01-4911-9A68-C477B6E65943}" type="pres">
      <dgm:prSet presAssocID="{AF4D1E49-8984-4282-A7D0-DA40A35B0E9F}" presName="nodeText" presStyleLbl="bgAccFollowNode1" presStyleIdx="0" presStyleCnt="2">
        <dgm:presLayoutVars>
          <dgm:bulletEnabled val="1"/>
        </dgm:presLayoutVars>
      </dgm:prSet>
      <dgm:spPr/>
    </dgm:pt>
    <dgm:pt modelId="{7B3103B2-2FFF-41C5-A22B-127525339F73}" type="pres">
      <dgm:prSet presAssocID="{E78F1DE6-4163-4B2F-8DA2-2B8A44B3893D}" presName="sibTrans" presStyleCnt="0"/>
      <dgm:spPr/>
    </dgm:pt>
    <dgm:pt modelId="{9D2BB9B3-D785-43E7-A32E-9B31C3114CE7}" type="pres">
      <dgm:prSet presAssocID="{38DE743A-1165-4A75-BFEA-E2DA23312030}" presName="compositeNode" presStyleCnt="0">
        <dgm:presLayoutVars>
          <dgm:bulletEnabled val="1"/>
        </dgm:presLayoutVars>
      </dgm:prSet>
      <dgm:spPr/>
    </dgm:pt>
    <dgm:pt modelId="{1C3A45CE-EBEB-40B4-81EE-056947CB877B}" type="pres">
      <dgm:prSet presAssocID="{38DE743A-1165-4A75-BFEA-E2DA23312030}" presName="bgRect" presStyleLbl="bgAccFollowNode1" presStyleIdx="1" presStyleCnt="2"/>
      <dgm:spPr/>
    </dgm:pt>
    <dgm:pt modelId="{1C62D557-D88E-4FEF-8CF2-B56271F6F9EC}" type="pres">
      <dgm:prSet presAssocID="{12BC945D-A565-4660-8F27-1F444D1D7C33}" presName="sibTransNodeCircle" presStyleLbl="alignNode1" presStyleIdx="2" presStyleCnt="4">
        <dgm:presLayoutVars>
          <dgm:chMax val="0"/>
          <dgm:bulletEnabled/>
        </dgm:presLayoutVars>
      </dgm:prSet>
      <dgm:spPr/>
    </dgm:pt>
    <dgm:pt modelId="{ED6486EA-A514-423A-B212-74ABF1CDC56E}" type="pres">
      <dgm:prSet presAssocID="{38DE743A-1165-4A75-BFEA-E2DA23312030}" presName="bottomLine" presStyleLbl="alignNode1" presStyleIdx="3" presStyleCnt="4">
        <dgm:presLayoutVars/>
      </dgm:prSet>
      <dgm:spPr/>
    </dgm:pt>
    <dgm:pt modelId="{16B3D892-F114-448C-AB3B-7C505BAA17E5}" type="pres">
      <dgm:prSet presAssocID="{38DE743A-1165-4A75-BFEA-E2DA23312030}" presName="nodeText" presStyleLbl="bgAccFollowNode1" presStyleIdx="1" presStyleCnt="2">
        <dgm:presLayoutVars>
          <dgm:bulletEnabled val="1"/>
        </dgm:presLayoutVars>
      </dgm:prSet>
      <dgm:spPr/>
    </dgm:pt>
  </dgm:ptLst>
  <dgm:cxnLst>
    <dgm:cxn modelId="{8FF1B403-75DD-42AA-B768-B3842404E96F}" type="presOf" srcId="{38DE743A-1165-4A75-BFEA-E2DA23312030}" destId="{1C3A45CE-EBEB-40B4-81EE-056947CB877B}" srcOrd="0" destOrd="0" presId="urn:microsoft.com/office/officeart/2016/7/layout/BasicLinearProcessNumbered"/>
    <dgm:cxn modelId="{5A2BB404-AE4E-43FB-9B8E-D197670F1F30}" type="presOf" srcId="{AF4D1E49-8984-4282-A7D0-DA40A35B0E9F}" destId="{1908296F-DA01-4911-9A68-C477B6E65943}" srcOrd="1" destOrd="0" presId="urn:microsoft.com/office/officeart/2016/7/layout/BasicLinearProcessNumbered"/>
    <dgm:cxn modelId="{36E53308-8C8E-410B-80E4-F174613B4B70}" type="presOf" srcId="{12BC945D-A565-4660-8F27-1F444D1D7C33}" destId="{1C62D557-D88E-4FEF-8CF2-B56271F6F9EC}" srcOrd="0" destOrd="0" presId="urn:microsoft.com/office/officeart/2016/7/layout/BasicLinearProcessNumbered"/>
    <dgm:cxn modelId="{2D2D970B-FFFF-4B29-B7AB-C45D05A3EB79}" type="presOf" srcId="{E78F1DE6-4163-4B2F-8DA2-2B8A44B3893D}" destId="{014877E2-797E-4B87-B9FE-E917BAB6E4A7}" srcOrd="0" destOrd="0" presId="urn:microsoft.com/office/officeart/2016/7/layout/BasicLinearProcessNumbered"/>
    <dgm:cxn modelId="{137B7A25-90A4-4074-9A26-61A9F6254B79}" type="presOf" srcId="{AF4D1E49-8984-4282-A7D0-DA40A35B0E9F}" destId="{A5A687D5-3BF1-4A48-84B4-2020BE100C67}" srcOrd="0" destOrd="0" presId="urn:microsoft.com/office/officeart/2016/7/layout/BasicLinearProcessNumbered"/>
    <dgm:cxn modelId="{A3832E36-DA23-40C8-AABF-55B60E2D5049}" srcId="{8604CA8B-3DD5-454A-9992-3C569659CAD9}" destId="{38DE743A-1165-4A75-BFEA-E2DA23312030}" srcOrd="1" destOrd="0" parTransId="{8C7A128C-1A6E-4B4E-8892-99339CDDDEAF}" sibTransId="{12BC945D-A565-4660-8F27-1F444D1D7C33}"/>
    <dgm:cxn modelId="{044D1D51-BCB4-4A7D-B73E-8331BAC84044}" srcId="{8604CA8B-3DD5-454A-9992-3C569659CAD9}" destId="{AF4D1E49-8984-4282-A7D0-DA40A35B0E9F}" srcOrd="0" destOrd="0" parTransId="{D81D8A37-A0B8-4061-816D-504FED9B12F3}" sibTransId="{E78F1DE6-4163-4B2F-8DA2-2B8A44B3893D}"/>
    <dgm:cxn modelId="{D6F2A685-D3E2-41C3-8D74-FFDB6355DAFC}" type="presOf" srcId="{8604CA8B-3DD5-454A-9992-3C569659CAD9}" destId="{1687AC55-6ABE-4933-8296-4F8E9847DF42}" srcOrd="0" destOrd="0" presId="urn:microsoft.com/office/officeart/2016/7/layout/BasicLinearProcessNumbered"/>
    <dgm:cxn modelId="{0AD87BD8-498E-48F1-9621-DDF1B5AC7241}" type="presOf" srcId="{38DE743A-1165-4A75-BFEA-E2DA23312030}" destId="{16B3D892-F114-448C-AB3B-7C505BAA17E5}" srcOrd="1" destOrd="0" presId="urn:microsoft.com/office/officeart/2016/7/layout/BasicLinearProcessNumbered"/>
    <dgm:cxn modelId="{4C076CE3-0B75-465B-8753-9CE6742D9F0F}" type="presParOf" srcId="{1687AC55-6ABE-4933-8296-4F8E9847DF42}" destId="{00173A3A-C6EB-4349-8D50-BBC81F0B1C16}" srcOrd="0" destOrd="0" presId="urn:microsoft.com/office/officeart/2016/7/layout/BasicLinearProcessNumbered"/>
    <dgm:cxn modelId="{9E5E3673-333A-4D68-81DB-7D4AF01532F1}" type="presParOf" srcId="{00173A3A-C6EB-4349-8D50-BBC81F0B1C16}" destId="{A5A687D5-3BF1-4A48-84B4-2020BE100C67}" srcOrd="0" destOrd="0" presId="urn:microsoft.com/office/officeart/2016/7/layout/BasicLinearProcessNumbered"/>
    <dgm:cxn modelId="{2214C8AD-55C3-4D2B-B084-7C954C611D56}" type="presParOf" srcId="{00173A3A-C6EB-4349-8D50-BBC81F0B1C16}" destId="{014877E2-797E-4B87-B9FE-E917BAB6E4A7}" srcOrd="1" destOrd="0" presId="urn:microsoft.com/office/officeart/2016/7/layout/BasicLinearProcessNumbered"/>
    <dgm:cxn modelId="{8B56D2EF-C77C-491A-9A46-4BEBA74C4311}" type="presParOf" srcId="{00173A3A-C6EB-4349-8D50-BBC81F0B1C16}" destId="{DB0540DC-1EA0-4315-BE61-D4C2E2C17710}" srcOrd="2" destOrd="0" presId="urn:microsoft.com/office/officeart/2016/7/layout/BasicLinearProcessNumbered"/>
    <dgm:cxn modelId="{3D23E3FF-AE72-4033-AB8D-9DA53EF2B941}" type="presParOf" srcId="{00173A3A-C6EB-4349-8D50-BBC81F0B1C16}" destId="{1908296F-DA01-4911-9A68-C477B6E65943}" srcOrd="3" destOrd="0" presId="urn:microsoft.com/office/officeart/2016/7/layout/BasicLinearProcessNumbered"/>
    <dgm:cxn modelId="{F8CE9173-3D8D-4515-85F1-E1449C7757EE}" type="presParOf" srcId="{1687AC55-6ABE-4933-8296-4F8E9847DF42}" destId="{7B3103B2-2FFF-41C5-A22B-127525339F73}" srcOrd="1" destOrd="0" presId="urn:microsoft.com/office/officeart/2016/7/layout/BasicLinearProcessNumbered"/>
    <dgm:cxn modelId="{E550743F-1ACA-443C-994B-2F9185839D44}" type="presParOf" srcId="{1687AC55-6ABE-4933-8296-4F8E9847DF42}" destId="{9D2BB9B3-D785-43E7-A32E-9B31C3114CE7}" srcOrd="2" destOrd="0" presId="urn:microsoft.com/office/officeart/2016/7/layout/BasicLinearProcessNumbered"/>
    <dgm:cxn modelId="{12E83BBD-4E61-4359-B383-8F069804D5BB}" type="presParOf" srcId="{9D2BB9B3-D785-43E7-A32E-9B31C3114CE7}" destId="{1C3A45CE-EBEB-40B4-81EE-056947CB877B}" srcOrd="0" destOrd="0" presId="urn:microsoft.com/office/officeart/2016/7/layout/BasicLinearProcessNumbered"/>
    <dgm:cxn modelId="{7B5A5C0B-B898-47FA-883E-B785DDDBB6A3}" type="presParOf" srcId="{9D2BB9B3-D785-43E7-A32E-9B31C3114CE7}" destId="{1C62D557-D88E-4FEF-8CF2-B56271F6F9EC}" srcOrd="1" destOrd="0" presId="urn:microsoft.com/office/officeart/2016/7/layout/BasicLinearProcessNumbered"/>
    <dgm:cxn modelId="{C38286B0-C971-44FE-9365-EF50B4FABB84}" type="presParOf" srcId="{9D2BB9B3-D785-43E7-A32E-9B31C3114CE7}" destId="{ED6486EA-A514-423A-B212-74ABF1CDC56E}" srcOrd="2" destOrd="0" presId="urn:microsoft.com/office/officeart/2016/7/layout/BasicLinearProcessNumbered"/>
    <dgm:cxn modelId="{0DDFC0D1-04DA-4EC6-991A-5549EB054E32}" type="presParOf" srcId="{9D2BB9B3-D785-43E7-A32E-9B31C3114CE7}" destId="{16B3D892-F114-448C-AB3B-7C505BAA17E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0D9AA-AA14-403A-A861-E97EB0078968}">
      <dsp:nvSpPr>
        <dsp:cNvPr id="0" name=""/>
        <dsp:cNvSpPr/>
      </dsp:nvSpPr>
      <dsp:spPr>
        <a:xfrm>
          <a:off x="0" y="0"/>
          <a:ext cx="5115491" cy="0"/>
        </a:xfrm>
        <a:prstGeom prst="line">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F32A1-06CE-46E7-BE84-87F8BCA04DD8}">
      <dsp:nvSpPr>
        <dsp:cNvPr id="0" name=""/>
        <dsp:cNvSpPr/>
      </dsp:nvSpPr>
      <dsp:spPr>
        <a:xfrm>
          <a:off x="0" y="0"/>
          <a:ext cx="5115491" cy="1236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CA" sz="3500" kern="1200" dirty="0">
              <a:latin typeface="Comic Sans MS" panose="030F0702030302020204" pitchFamily="66" charset="0"/>
            </a:rPr>
            <a:t>Overview of Study</a:t>
          </a:r>
          <a:endParaRPr lang="en-US" sz="3500" kern="1200" dirty="0">
            <a:latin typeface="Comic Sans MS" panose="030F0702030302020204" pitchFamily="66" charset="0"/>
          </a:endParaRPr>
        </a:p>
      </dsp:txBody>
      <dsp:txXfrm>
        <a:off x="0" y="0"/>
        <a:ext cx="5115491" cy="1236954"/>
      </dsp:txXfrm>
    </dsp:sp>
    <dsp:sp modelId="{0369F4F5-02D9-49B6-9784-99AD5E0A9492}">
      <dsp:nvSpPr>
        <dsp:cNvPr id="0" name=""/>
        <dsp:cNvSpPr/>
      </dsp:nvSpPr>
      <dsp:spPr>
        <a:xfrm>
          <a:off x="0" y="1236954"/>
          <a:ext cx="5115491" cy="0"/>
        </a:xfrm>
        <a:prstGeom prst="line">
          <a:avLst/>
        </a:prstGeom>
        <a:solidFill>
          <a:schemeClr val="accent6">
            <a:shade val="80000"/>
            <a:hueOff val="107093"/>
            <a:satOff val="-4303"/>
            <a:lumOff val="9209"/>
            <a:alphaOff val="0"/>
          </a:schemeClr>
        </a:solidFill>
        <a:ln w="12700" cap="flat" cmpd="sng" algn="ctr">
          <a:solidFill>
            <a:schemeClr val="accent6">
              <a:shade val="80000"/>
              <a:hueOff val="107093"/>
              <a:satOff val="-4303"/>
              <a:lumOff val="92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396E2-FF7B-4CCA-93F2-1D69C4FC88CB}">
      <dsp:nvSpPr>
        <dsp:cNvPr id="0" name=""/>
        <dsp:cNvSpPr/>
      </dsp:nvSpPr>
      <dsp:spPr>
        <a:xfrm>
          <a:off x="0" y="1236954"/>
          <a:ext cx="5115491" cy="1236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CA" sz="3500" kern="1200" dirty="0">
              <a:latin typeface="Comic Sans MS" panose="030F0702030302020204" pitchFamily="66" charset="0"/>
            </a:rPr>
            <a:t>Research Approach</a:t>
          </a:r>
          <a:endParaRPr lang="en-US" sz="3500" kern="1200" dirty="0">
            <a:latin typeface="Comic Sans MS" panose="030F0702030302020204" pitchFamily="66" charset="0"/>
          </a:endParaRPr>
        </a:p>
      </dsp:txBody>
      <dsp:txXfrm>
        <a:off x="0" y="1236954"/>
        <a:ext cx="5115491" cy="1236954"/>
      </dsp:txXfrm>
    </dsp:sp>
    <dsp:sp modelId="{F48761F8-328A-47B2-ADCF-971966149323}">
      <dsp:nvSpPr>
        <dsp:cNvPr id="0" name=""/>
        <dsp:cNvSpPr/>
      </dsp:nvSpPr>
      <dsp:spPr>
        <a:xfrm>
          <a:off x="0" y="2473908"/>
          <a:ext cx="5115491" cy="0"/>
        </a:xfrm>
        <a:prstGeom prst="line">
          <a:avLst/>
        </a:prstGeom>
        <a:solidFill>
          <a:schemeClr val="accent6">
            <a:shade val="80000"/>
            <a:hueOff val="214187"/>
            <a:satOff val="-8606"/>
            <a:lumOff val="18419"/>
            <a:alphaOff val="0"/>
          </a:schemeClr>
        </a:solidFill>
        <a:ln w="12700" cap="flat" cmpd="sng" algn="ctr">
          <a:solidFill>
            <a:schemeClr val="accent6">
              <a:shade val="80000"/>
              <a:hueOff val="214187"/>
              <a:satOff val="-8606"/>
              <a:lumOff val="184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EC2D4-98D0-4F97-9480-B8C1E183EC50}">
      <dsp:nvSpPr>
        <dsp:cNvPr id="0" name=""/>
        <dsp:cNvSpPr/>
      </dsp:nvSpPr>
      <dsp:spPr>
        <a:xfrm>
          <a:off x="0" y="2473909"/>
          <a:ext cx="5115491" cy="1236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CA" sz="3500" kern="1200" dirty="0">
              <a:latin typeface="Comic Sans MS" panose="030F0702030302020204" pitchFamily="66" charset="0"/>
            </a:rPr>
            <a:t>Findings</a:t>
          </a:r>
          <a:endParaRPr lang="en-US" sz="3500" kern="1200" dirty="0">
            <a:latin typeface="Comic Sans MS" panose="030F0702030302020204" pitchFamily="66" charset="0"/>
          </a:endParaRPr>
        </a:p>
      </dsp:txBody>
      <dsp:txXfrm>
        <a:off x="0" y="2473909"/>
        <a:ext cx="5115491" cy="1236954"/>
      </dsp:txXfrm>
    </dsp:sp>
    <dsp:sp modelId="{40E89D46-60FA-4096-A3D9-4EB305FF86B6}">
      <dsp:nvSpPr>
        <dsp:cNvPr id="0" name=""/>
        <dsp:cNvSpPr/>
      </dsp:nvSpPr>
      <dsp:spPr>
        <a:xfrm>
          <a:off x="0" y="3710863"/>
          <a:ext cx="5115491" cy="0"/>
        </a:xfrm>
        <a:prstGeom prst="line">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F005C8-F386-4251-B07D-2F37D22C9395}">
      <dsp:nvSpPr>
        <dsp:cNvPr id="0" name=""/>
        <dsp:cNvSpPr/>
      </dsp:nvSpPr>
      <dsp:spPr>
        <a:xfrm>
          <a:off x="0" y="3710863"/>
          <a:ext cx="5115491" cy="1236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CA" sz="3500" kern="1200" dirty="0">
              <a:latin typeface="Comic Sans MS" panose="030F0702030302020204" pitchFamily="66" charset="0"/>
            </a:rPr>
            <a:t>Questions &amp; Discussion</a:t>
          </a:r>
          <a:endParaRPr lang="en-US" sz="3500" kern="1200" dirty="0">
            <a:latin typeface="Comic Sans MS" panose="030F0702030302020204" pitchFamily="66" charset="0"/>
          </a:endParaRPr>
        </a:p>
      </dsp:txBody>
      <dsp:txXfrm>
        <a:off x="0" y="3710863"/>
        <a:ext cx="5115491" cy="1236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687D5-3BF1-4A48-84B4-2020BE100C67}">
      <dsp:nvSpPr>
        <dsp:cNvPr id="0" name=""/>
        <dsp:cNvSpPr/>
      </dsp:nvSpPr>
      <dsp:spPr>
        <a:xfrm>
          <a:off x="1215" y="0"/>
          <a:ext cx="4738584" cy="40150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innerShdw blurRad="63500" dist="50800" dir="2700000">
            <a:prstClr val="black">
              <a:alpha val="50000"/>
            </a:prstClr>
          </a:innerShdw>
        </a:effectLst>
        <a:scene3d>
          <a:camera prst="perspectiveAbove"/>
          <a:lightRig rig="threePt" dir="t"/>
        </a:scene3d>
      </dsp:spPr>
      <dsp:style>
        <a:lnRef idx="2">
          <a:scrgbClr r="0" g="0" b="0"/>
        </a:lnRef>
        <a:fillRef idx="1">
          <a:scrgbClr r="0" g="0" b="0"/>
        </a:fillRef>
        <a:effectRef idx="0">
          <a:scrgbClr r="0" g="0" b="0"/>
        </a:effectRef>
        <a:fontRef idx="minor"/>
      </dsp:style>
      <dsp:txBody>
        <a:bodyPr spcFirstLastPara="0" vert="horz" wrap="square" lIns="369438" tIns="330200" rIns="369438" bIns="330200" numCol="1" spcCol="1270" anchor="t" anchorCtr="0">
          <a:noAutofit/>
        </a:bodyPr>
        <a:lstStyle/>
        <a:p>
          <a:pPr marL="0" lvl="0" indent="0" algn="ctr" defTabSz="800100">
            <a:lnSpc>
              <a:spcPct val="90000"/>
            </a:lnSpc>
            <a:spcBef>
              <a:spcPct val="0"/>
            </a:spcBef>
            <a:spcAft>
              <a:spcPct val="35000"/>
            </a:spcAft>
            <a:buNone/>
          </a:pPr>
          <a:r>
            <a:rPr lang="en-CA" sz="1800" kern="1200" dirty="0">
              <a:latin typeface="Comic Sans MS" panose="030F0702030302020204" pitchFamily="66" charset="0"/>
            </a:rPr>
            <a:t>Reviewing success of transfer students at two distinctly different institutions – University of Calgary (UCalgary) and the Northern Alberta Institute of Technology (NAIT)</a:t>
          </a:r>
          <a:endParaRPr lang="en-US" sz="1800" kern="1200" dirty="0">
            <a:latin typeface="Comic Sans MS" panose="030F0702030302020204" pitchFamily="66" charset="0"/>
          </a:endParaRPr>
        </a:p>
      </dsp:txBody>
      <dsp:txXfrm>
        <a:off x="1215" y="1525714"/>
        <a:ext cx="4738584" cy="2409022"/>
      </dsp:txXfrm>
    </dsp:sp>
    <dsp:sp modelId="{014877E2-797E-4B87-B9FE-E917BAB6E4A7}">
      <dsp:nvSpPr>
        <dsp:cNvPr id="0" name=""/>
        <dsp:cNvSpPr/>
      </dsp:nvSpPr>
      <dsp:spPr>
        <a:xfrm>
          <a:off x="1768251" y="401503"/>
          <a:ext cx="1204511" cy="12045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3908" tIns="12700" rIns="9390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944648" y="577900"/>
        <a:ext cx="851717" cy="851717"/>
      </dsp:txXfrm>
    </dsp:sp>
    <dsp:sp modelId="{DB0540DC-1EA0-4315-BE61-D4C2E2C17710}">
      <dsp:nvSpPr>
        <dsp:cNvPr id="0" name=""/>
        <dsp:cNvSpPr/>
      </dsp:nvSpPr>
      <dsp:spPr>
        <a:xfrm>
          <a:off x="1215" y="4014966"/>
          <a:ext cx="473858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C3A45CE-EBEB-40B4-81EE-056947CB877B}">
      <dsp:nvSpPr>
        <dsp:cNvPr id="0" name=""/>
        <dsp:cNvSpPr/>
      </dsp:nvSpPr>
      <dsp:spPr>
        <a:xfrm>
          <a:off x="5213658" y="0"/>
          <a:ext cx="4738584" cy="40150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innerShdw blurRad="63500" dist="50800" dir="2700000">
            <a:prstClr val="black">
              <a:alpha val="50000"/>
            </a:prstClr>
          </a:innerShdw>
        </a:effectLst>
        <a:scene3d>
          <a:camera prst="perspectiveAbove"/>
          <a:lightRig rig="threePt" dir="t"/>
        </a:scene3d>
      </dsp:spPr>
      <dsp:style>
        <a:lnRef idx="2">
          <a:scrgbClr r="0" g="0" b="0"/>
        </a:lnRef>
        <a:fillRef idx="1">
          <a:scrgbClr r="0" g="0" b="0"/>
        </a:fillRef>
        <a:effectRef idx="0">
          <a:scrgbClr r="0" g="0" b="0"/>
        </a:effectRef>
        <a:fontRef idx="minor"/>
      </dsp:style>
      <dsp:txBody>
        <a:bodyPr spcFirstLastPara="0" vert="horz" wrap="square" lIns="369438" tIns="330200" rIns="369438" bIns="330200" numCol="1" spcCol="1270" anchor="t" anchorCtr="0">
          <a:noAutofit/>
        </a:bodyPr>
        <a:lstStyle/>
        <a:p>
          <a:pPr marL="0" lvl="0" indent="0" algn="ctr" defTabSz="800100">
            <a:lnSpc>
              <a:spcPct val="90000"/>
            </a:lnSpc>
            <a:spcBef>
              <a:spcPct val="0"/>
            </a:spcBef>
            <a:spcAft>
              <a:spcPct val="35000"/>
            </a:spcAft>
            <a:buNone/>
          </a:pPr>
          <a:r>
            <a:rPr lang="en-CA" sz="1800" kern="1200" dirty="0">
              <a:latin typeface="Comic Sans MS" panose="030F0702030302020204" pitchFamily="66" charset="0"/>
            </a:rPr>
            <a:t>Identifying potential metrics and possible areas for future research</a:t>
          </a:r>
          <a:endParaRPr lang="en-US" sz="1800" kern="1200" dirty="0">
            <a:latin typeface="Comic Sans MS" panose="030F0702030302020204" pitchFamily="66" charset="0"/>
          </a:endParaRPr>
        </a:p>
      </dsp:txBody>
      <dsp:txXfrm>
        <a:off x="5213658" y="1525714"/>
        <a:ext cx="4738584" cy="2409022"/>
      </dsp:txXfrm>
    </dsp:sp>
    <dsp:sp modelId="{1C62D557-D88E-4FEF-8CF2-B56271F6F9EC}">
      <dsp:nvSpPr>
        <dsp:cNvPr id="0" name=""/>
        <dsp:cNvSpPr/>
      </dsp:nvSpPr>
      <dsp:spPr>
        <a:xfrm>
          <a:off x="6980694" y="401503"/>
          <a:ext cx="1204511" cy="12045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3908" tIns="12700" rIns="9390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157091" y="577900"/>
        <a:ext cx="851717" cy="851717"/>
      </dsp:txXfrm>
    </dsp:sp>
    <dsp:sp modelId="{ED6486EA-A514-423A-B212-74ABF1CDC56E}">
      <dsp:nvSpPr>
        <dsp:cNvPr id="0" name=""/>
        <dsp:cNvSpPr/>
      </dsp:nvSpPr>
      <dsp:spPr>
        <a:xfrm>
          <a:off x="5213658" y="4014966"/>
          <a:ext cx="473858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1D389-3A67-4A01-B334-EBA1AF9913B5}" type="datetimeFigureOut">
              <a:rPr lang="en-CA" smtClean="0"/>
              <a:t>2018-06-13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A2A88-DAD7-4185-99D1-1C215794FE43}" type="slidenum">
              <a:rPr lang="en-CA" smtClean="0"/>
              <a:t>‹#›</a:t>
            </a:fld>
            <a:endParaRPr lang="en-CA"/>
          </a:p>
        </p:txBody>
      </p:sp>
    </p:spTree>
    <p:extLst>
      <p:ext uri="{BB962C8B-B14F-4D97-AF65-F5344CB8AC3E}">
        <p14:creationId xmlns:p14="http://schemas.microsoft.com/office/powerpoint/2010/main" val="104712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t>Several examples in BC provide province-wide coordination and research in support of internationalization and subsequently for international transfer credit assessment. These efforts represent examples of best practice within Canada. From 2012 to 2016, the BC government implemented an internationalization strategy which focused on creating a globally oriented education system, ensuring quality learning and life experiences for students, and maximizing benefits for BC communities, families, and business (BC Advanced Education, Skills and Training, 2012). One of the goals in the BC government’s internationalization plan included a desire to enhance international support services at post-secondary institutions through sharing of best practices and improving infrastructure to extend capacities to support students (2012, p. 26). The plan also included a commitment to expand the BC Study Abroad Consortium  (2012, page 18), an initiative administered by the British Columbia Council for International Education (2018). Membership in this Consortium includes 25 BC public and private institutions (BC Study Abroad Consortium, 2018). The British Columbia Institute of Technology (BCIT) offers the International Credential Evaluation Service (ICES) which is a government mandated service provider supporting institutions, students, and other organizations. ICES “authenticates documents, conducts research based on well established methodologies, and then issues an evaluation report that provides a general recommendation of the comparability of education earned outside of Canada to the Canadian education system.”  In addition to supporting this research and the 2015 study, BCCAT conducted a survey in 2014 targeting international students to better understand their experiences as a support to policy development efforts (p. 7). BCCAT is also in discussions with several BC post-secondary institutions to import their international course equivalency decisions to the provincial Transfer Credit System; the results will be significant and include enhanced access to information (personal communications, April 2018). </a:t>
            </a:r>
          </a:p>
        </p:txBody>
      </p:sp>
      <p:sp>
        <p:nvSpPr>
          <p:cNvPr id="4" name="Slide Number Placeholder 3"/>
          <p:cNvSpPr>
            <a:spLocks noGrp="1"/>
          </p:cNvSpPr>
          <p:nvPr>
            <p:ph type="sldNum" sz="quarter" idx="10"/>
          </p:nvPr>
        </p:nvSpPr>
        <p:spPr/>
        <p:txBody>
          <a:bodyPr/>
          <a:lstStyle/>
          <a:p>
            <a:fld id="{4CEA2A88-DAD7-4185-99D1-1C215794FE43}" type="slidenum">
              <a:rPr lang="en-CA" smtClean="0"/>
              <a:t>6</a:t>
            </a:fld>
            <a:endParaRPr lang="en-CA"/>
          </a:p>
        </p:txBody>
      </p:sp>
    </p:spTree>
    <p:extLst>
      <p:ext uri="{BB962C8B-B14F-4D97-AF65-F5344CB8AC3E}">
        <p14:creationId xmlns:p14="http://schemas.microsoft.com/office/powerpoint/2010/main" val="340454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Transfer Credit awarded may apply to core courses or to elective courses. It can take the form of assigned credit, which is credit for a specific course, or unassigned credit, which is elective credit in a specific subject and year level. Transfer Credit may result in achieving a higher level of studies at a subsequent institution. Assigning Transfer Credit helps students achieve educational goals by satisfying specific requirements for a credential, course prerequisites, and progression through a program; and/or by affecting a student’s enrolment priority (through the advanced access to upper level courses or levels in a program).</a:t>
            </a:r>
          </a:p>
          <a:p>
            <a:endParaRPr lang="en-CA" dirty="0"/>
          </a:p>
        </p:txBody>
      </p:sp>
      <p:sp>
        <p:nvSpPr>
          <p:cNvPr id="4" name="Slide Number Placeholder 3"/>
          <p:cNvSpPr>
            <a:spLocks noGrp="1"/>
          </p:cNvSpPr>
          <p:nvPr>
            <p:ph type="sldNum" sz="quarter" idx="10"/>
          </p:nvPr>
        </p:nvSpPr>
        <p:spPr/>
        <p:txBody>
          <a:bodyPr/>
          <a:lstStyle/>
          <a:p>
            <a:fld id="{4CEA2A88-DAD7-4185-99D1-1C215794FE43}" type="slidenum">
              <a:rPr lang="en-CA" smtClean="0"/>
              <a:t>62</a:t>
            </a:fld>
            <a:endParaRPr lang="en-CA"/>
          </a:p>
        </p:txBody>
      </p:sp>
    </p:spTree>
    <p:extLst>
      <p:ext uri="{BB962C8B-B14F-4D97-AF65-F5344CB8AC3E}">
        <p14:creationId xmlns:p14="http://schemas.microsoft.com/office/powerpoint/2010/main" val="30169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Transfer Credit awarded may apply to core courses or to elective courses. It can take the form of assigned credit, which is credit for a specific course, or unassigned credit, which is elective credit in a specific subject and year level. Transfer Credit may result in achieving a higher level of studies at a subsequent institution. Assigning Transfer Credit helps students achieve educational goals by satisfying specific requirements for a credential, course prerequisites, and progression through a program; and/or by affecting a student’s enrolment priority (through the advanced access to upper level courses or levels in a program).</a:t>
            </a:r>
          </a:p>
          <a:p>
            <a:endParaRPr lang="en-CA" dirty="0"/>
          </a:p>
        </p:txBody>
      </p:sp>
      <p:sp>
        <p:nvSpPr>
          <p:cNvPr id="4" name="Slide Number Placeholder 3"/>
          <p:cNvSpPr>
            <a:spLocks noGrp="1"/>
          </p:cNvSpPr>
          <p:nvPr>
            <p:ph type="sldNum" sz="quarter" idx="10"/>
          </p:nvPr>
        </p:nvSpPr>
        <p:spPr/>
        <p:txBody>
          <a:bodyPr/>
          <a:lstStyle/>
          <a:p>
            <a:fld id="{4CEA2A88-DAD7-4185-99D1-1C215794FE43}" type="slidenum">
              <a:rPr lang="en-CA" smtClean="0"/>
              <a:t>63</a:t>
            </a:fld>
            <a:endParaRPr lang="en-CA"/>
          </a:p>
        </p:txBody>
      </p:sp>
    </p:spTree>
    <p:extLst>
      <p:ext uri="{BB962C8B-B14F-4D97-AF65-F5344CB8AC3E}">
        <p14:creationId xmlns:p14="http://schemas.microsoft.com/office/powerpoint/2010/main" val="155178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3C1A-D06E-441E-83D4-6F1CB6360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90996F3-E71A-4526-8910-62ECEE89D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E0A5534-0D70-4AA0-9015-6F621C45D55B}"/>
              </a:ext>
            </a:extLst>
          </p:cNvPr>
          <p:cNvSpPr>
            <a:spLocks noGrp="1"/>
          </p:cNvSpPr>
          <p:nvPr>
            <p:ph type="dt" sz="half" idx="10"/>
          </p:nvPr>
        </p:nvSpPr>
        <p:spPr/>
        <p:txBody>
          <a:bodyPr/>
          <a:lstStyle/>
          <a:p>
            <a:fld id="{8C251B92-ECC4-4947-BEFF-66F78C659A5F}" type="datetimeFigureOut">
              <a:rPr lang="en-CA" smtClean="0"/>
              <a:t>2018-06-13</a:t>
            </a:fld>
            <a:endParaRPr lang="en-CA"/>
          </a:p>
        </p:txBody>
      </p:sp>
      <p:sp>
        <p:nvSpPr>
          <p:cNvPr id="5" name="Footer Placeholder 4">
            <a:extLst>
              <a:ext uri="{FF2B5EF4-FFF2-40B4-BE49-F238E27FC236}">
                <a16:creationId xmlns:a16="http://schemas.microsoft.com/office/drawing/2014/main" id="{8C542916-078E-442B-961D-8963BEDB6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EED271-AD59-480F-978D-B3C5977BA10D}"/>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291790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C7D2-D6F7-4C8E-B03B-94CB84F79D8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E959A35-16C3-4DFA-9B4F-791D80A3D9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9710925-D9FD-4DCE-BAED-5FB59A02DA21}"/>
              </a:ext>
            </a:extLst>
          </p:cNvPr>
          <p:cNvSpPr>
            <a:spLocks noGrp="1"/>
          </p:cNvSpPr>
          <p:nvPr>
            <p:ph type="dt" sz="half" idx="10"/>
          </p:nvPr>
        </p:nvSpPr>
        <p:spPr/>
        <p:txBody>
          <a:bodyPr/>
          <a:lstStyle/>
          <a:p>
            <a:fld id="{8C251B92-ECC4-4947-BEFF-66F78C659A5F}" type="datetimeFigureOut">
              <a:rPr lang="en-CA" smtClean="0"/>
              <a:t>2018-06-13</a:t>
            </a:fld>
            <a:endParaRPr lang="en-CA"/>
          </a:p>
        </p:txBody>
      </p:sp>
      <p:sp>
        <p:nvSpPr>
          <p:cNvPr id="5" name="Footer Placeholder 4">
            <a:extLst>
              <a:ext uri="{FF2B5EF4-FFF2-40B4-BE49-F238E27FC236}">
                <a16:creationId xmlns:a16="http://schemas.microsoft.com/office/drawing/2014/main" id="{6042121D-7361-4D3C-B8EF-5B58141949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627CA4-E3DF-4168-9ED4-33D35815031A}"/>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324409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6431BE-63D5-4F78-8166-36A2AFC529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694B18-D587-495C-ACCB-5195D8A168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DBCFA0-057D-41FE-AA97-C03216C6083B}"/>
              </a:ext>
            </a:extLst>
          </p:cNvPr>
          <p:cNvSpPr>
            <a:spLocks noGrp="1"/>
          </p:cNvSpPr>
          <p:nvPr>
            <p:ph type="dt" sz="half" idx="10"/>
          </p:nvPr>
        </p:nvSpPr>
        <p:spPr/>
        <p:txBody>
          <a:bodyPr/>
          <a:lstStyle/>
          <a:p>
            <a:fld id="{8C251B92-ECC4-4947-BEFF-66F78C659A5F}" type="datetimeFigureOut">
              <a:rPr lang="en-CA" smtClean="0"/>
              <a:t>2018-06-13</a:t>
            </a:fld>
            <a:endParaRPr lang="en-CA"/>
          </a:p>
        </p:txBody>
      </p:sp>
      <p:sp>
        <p:nvSpPr>
          <p:cNvPr id="5" name="Footer Placeholder 4">
            <a:extLst>
              <a:ext uri="{FF2B5EF4-FFF2-40B4-BE49-F238E27FC236}">
                <a16:creationId xmlns:a16="http://schemas.microsoft.com/office/drawing/2014/main" id="{2A132EB5-2DB8-4BE0-82B2-17CA8E1D4B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1A8368-E290-4E6B-96C4-AB11DCB0408B}"/>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33918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1336-2DA7-4A39-AB9A-E9D4A0BD018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C1CE9E1-2704-4B50-9092-F55A40BA79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041E417-76B4-4F37-9D54-3793AB7CDBD0}"/>
              </a:ext>
            </a:extLst>
          </p:cNvPr>
          <p:cNvSpPr>
            <a:spLocks noGrp="1"/>
          </p:cNvSpPr>
          <p:nvPr>
            <p:ph type="dt" sz="half" idx="10"/>
          </p:nvPr>
        </p:nvSpPr>
        <p:spPr/>
        <p:txBody>
          <a:bodyPr/>
          <a:lstStyle/>
          <a:p>
            <a:fld id="{8C251B92-ECC4-4947-BEFF-66F78C659A5F}" type="datetimeFigureOut">
              <a:rPr lang="en-CA" smtClean="0"/>
              <a:t>2018-06-13</a:t>
            </a:fld>
            <a:endParaRPr lang="en-CA"/>
          </a:p>
        </p:txBody>
      </p:sp>
      <p:sp>
        <p:nvSpPr>
          <p:cNvPr id="5" name="Footer Placeholder 4">
            <a:extLst>
              <a:ext uri="{FF2B5EF4-FFF2-40B4-BE49-F238E27FC236}">
                <a16:creationId xmlns:a16="http://schemas.microsoft.com/office/drawing/2014/main" id="{C3FBB2CB-8F2F-4E29-A224-EB24EE1E89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828DE66-9515-468B-A9F5-1D5464061547}"/>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56395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A42-61A4-45FA-957B-5A4069427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62E396B-416E-4553-97E7-66F9F1E9DC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491540-D097-4C4A-8FAC-760AF22B4877}"/>
              </a:ext>
            </a:extLst>
          </p:cNvPr>
          <p:cNvSpPr>
            <a:spLocks noGrp="1"/>
          </p:cNvSpPr>
          <p:nvPr>
            <p:ph type="dt" sz="half" idx="10"/>
          </p:nvPr>
        </p:nvSpPr>
        <p:spPr/>
        <p:txBody>
          <a:bodyPr/>
          <a:lstStyle/>
          <a:p>
            <a:fld id="{8C251B92-ECC4-4947-BEFF-66F78C659A5F}" type="datetimeFigureOut">
              <a:rPr lang="en-CA" smtClean="0"/>
              <a:t>2018-06-13</a:t>
            </a:fld>
            <a:endParaRPr lang="en-CA"/>
          </a:p>
        </p:txBody>
      </p:sp>
      <p:sp>
        <p:nvSpPr>
          <p:cNvPr id="5" name="Footer Placeholder 4">
            <a:extLst>
              <a:ext uri="{FF2B5EF4-FFF2-40B4-BE49-F238E27FC236}">
                <a16:creationId xmlns:a16="http://schemas.microsoft.com/office/drawing/2014/main" id="{DD9FE23E-8E76-4C6B-BE5F-26F499855BA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137B52-145C-4E3B-AB2C-8D5BA645AFF2}"/>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381352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5B6D-AAC7-4516-98F8-296565DEA2F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1673762-1F73-4C8D-8B9B-80C4600D65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73E57A7-5AE3-4DBC-A295-73949E4C09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AC6E8A7-77CE-4FF2-9386-D5E799DDF349}"/>
              </a:ext>
            </a:extLst>
          </p:cNvPr>
          <p:cNvSpPr>
            <a:spLocks noGrp="1"/>
          </p:cNvSpPr>
          <p:nvPr>
            <p:ph type="dt" sz="half" idx="10"/>
          </p:nvPr>
        </p:nvSpPr>
        <p:spPr/>
        <p:txBody>
          <a:bodyPr/>
          <a:lstStyle/>
          <a:p>
            <a:fld id="{8C251B92-ECC4-4947-BEFF-66F78C659A5F}" type="datetimeFigureOut">
              <a:rPr lang="en-CA" smtClean="0"/>
              <a:t>2018-06-13</a:t>
            </a:fld>
            <a:endParaRPr lang="en-CA"/>
          </a:p>
        </p:txBody>
      </p:sp>
      <p:sp>
        <p:nvSpPr>
          <p:cNvPr id="6" name="Footer Placeholder 5">
            <a:extLst>
              <a:ext uri="{FF2B5EF4-FFF2-40B4-BE49-F238E27FC236}">
                <a16:creationId xmlns:a16="http://schemas.microsoft.com/office/drawing/2014/main" id="{716B6D6B-D422-453C-A860-3353B48096F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86BE834-B10A-4A65-B15D-FC7F1B8D36CE}"/>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429454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5762-D514-443D-99B1-B095D2A9AE6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91A7379-7985-4A35-BB25-A63E9C21C5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421DF4-C9DE-4CF3-B0E4-E11C1AE690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64AD748-7937-4CF9-BDB8-E5BFC6C641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D3EC13-DC2E-495B-B2E7-263137A3D4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001C17D-09F9-45D2-AD83-163DE7DAEF8E}"/>
              </a:ext>
            </a:extLst>
          </p:cNvPr>
          <p:cNvSpPr>
            <a:spLocks noGrp="1"/>
          </p:cNvSpPr>
          <p:nvPr>
            <p:ph type="dt" sz="half" idx="10"/>
          </p:nvPr>
        </p:nvSpPr>
        <p:spPr/>
        <p:txBody>
          <a:bodyPr/>
          <a:lstStyle/>
          <a:p>
            <a:fld id="{8C251B92-ECC4-4947-BEFF-66F78C659A5F}" type="datetimeFigureOut">
              <a:rPr lang="en-CA" smtClean="0"/>
              <a:t>2018-06-13</a:t>
            </a:fld>
            <a:endParaRPr lang="en-CA"/>
          </a:p>
        </p:txBody>
      </p:sp>
      <p:sp>
        <p:nvSpPr>
          <p:cNvPr id="8" name="Footer Placeholder 7">
            <a:extLst>
              <a:ext uri="{FF2B5EF4-FFF2-40B4-BE49-F238E27FC236}">
                <a16:creationId xmlns:a16="http://schemas.microsoft.com/office/drawing/2014/main" id="{DFB16CE6-04D2-4B95-8D09-B81A6DEC6E1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E31010B-3D4C-4927-B14F-136DB199CB32}"/>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215143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9358-741C-4415-8F91-36D2F0FE5AC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E70862D-31C3-4FE5-A683-F1E0E24D9D28}"/>
              </a:ext>
            </a:extLst>
          </p:cNvPr>
          <p:cNvSpPr>
            <a:spLocks noGrp="1"/>
          </p:cNvSpPr>
          <p:nvPr>
            <p:ph type="dt" sz="half" idx="10"/>
          </p:nvPr>
        </p:nvSpPr>
        <p:spPr/>
        <p:txBody>
          <a:bodyPr/>
          <a:lstStyle/>
          <a:p>
            <a:fld id="{8C251B92-ECC4-4947-BEFF-66F78C659A5F}" type="datetimeFigureOut">
              <a:rPr lang="en-CA" smtClean="0"/>
              <a:t>2018-06-13</a:t>
            </a:fld>
            <a:endParaRPr lang="en-CA"/>
          </a:p>
        </p:txBody>
      </p:sp>
      <p:sp>
        <p:nvSpPr>
          <p:cNvPr id="4" name="Footer Placeholder 3">
            <a:extLst>
              <a:ext uri="{FF2B5EF4-FFF2-40B4-BE49-F238E27FC236}">
                <a16:creationId xmlns:a16="http://schemas.microsoft.com/office/drawing/2014/main" id="{8B90506C-5E06-47EA-94DC-085135A2FC5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D822130-0443-4418-8E57-09FB1B9CE30C}"/>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283248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E7CF9F-59C5-4647-838A-E4B59BDFCFCE}"/>
              </a:ext>
            </a:extLst>
          </p:cNvPr>
          <p:cNvSpPr>
            <a:spLocks noGrp="1"/>
          </p:cNvSpPr>
          <p:nvPr>
            <p:ph type="dt" sz="half" idx="10"/>
          </p:nvPr>
        </p:nvSpPr>
        <p:spPr/>
        <p:txBody>
          <a:bodyPr/>
          <a:lstStyle/>
          <a:p>
            <a:fld id="{8C251B92-ECC4-4947-BEFF-66F78C659A5F}" type="datetimeFigureOut">
              <a:rPr lang="en-CA" smtClean="0"/>
              <a:t>2018-06-13</a:t>
            </a:fld>
            <a:endParaRPr lang="en-CA"/>
          </a:p>
        </p:txBody>
      </p:sp>
      <p:sp>
        <p:nvSpPr>
          <p:cNvPr id="3" name="Footer Placeholder 2">
            <a:extLst>
              <a:ext uri="{FF2B5EF4-FFF2-40B4-BE49-F238E27FC236}">
                <a16:creationId xmlns:a16="http://schemas.microsoft.com/office/drawing/2014/main" id="{D47C27C3-7C4B-4C47-A6ED-CE74FCCAEB4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7BD038F-3E28-47C5-B7B0-C8C49DF954CF}"/>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330661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EB1-A370-460B-8F47-305B7ED08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58B55EC-99AD-4CD7-9645-9AB65BE193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6CE7B55-9B65-4562-8688-014EF201D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578BDF-19DD-4209-B8B5-ED8DDF7D838B}"/>
              </a:ext>
            </a:extLst>
          </p:cNvPr>
          <p:cNvSpPr>
            <a:spLocks noGrp="1"/>
          </p:cNvSpPr>
          <p:nvPr>
            <p:ph type="dt" sz="half" idx="10"/>
          </p:nvPr>
        </p:nvSpPr>
        <p:spPr/>
        <p:txBody>
          <a:bodyPr/>
          <a:lstStyle/>
          <a:p>
            <a:fld id="{8C251B92-ECC4-4947-BEFF-66F78C659A5F}" type="datetimeFigureOut">
              <a:rPr lang="en-CA" smtClean="0"/>
              <a:t>2018-06-13</a:t>
            </a:fld>
            <a:endParaRPr lang="en-CA"/>
          </a:p>
        </p:txBody>
      </p:sp>
      <p:sp>
        <p:nvSpPr>
          <p:cNvPr id="6" name="Footer Placeholder 5">
            <a:extLst>
              <a:ext uri="{FF2B5EF4-FFF2-40B4-BE49-F238E27FC236}">
                <a16:creationId xmlns:a16="http://schemas.microsoft.com/office/drawing/2014/main" id="{B31DAC91-4EB8-4D86-9E03-6062680639B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AA0D97A-D71C-4EA2-A35A-563741F425BA}"/>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24492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ED60-B880-4415-BD82-A79695D1A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082C303-882A-4329-A773-9B7EA044F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01FFFB2-047C-4AE3-8410-3EBB10859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4D7683-5956-47DF-AC57-33C33153A07C}"/>
              </a:ext>
            </a:extLst>
          </p:cNvPr>
          <p:cNvSpPr>
            <a:spLocks noGrp="1"/>
          </p:cNvSpPr>
          <p:nvPr>
            <p:ph type="dt" sz="half" idx="10"/>
          </p:nvPr>
        </p:nvSpPr>
        <p:spPr/>
        <p:txBody>
          <a:bodyPr/>
          <a:lstStyle/>
          <a:p>
            <a:fld id="{8C251B92-ECC4-4947-BEFF-66F78C659A5F}" type="datetimeFigureOut">
              <a:rPr lang="en-CA" smtClean="0"/>
              <a:t>2018-06-13</a:t>
            </a:fld>
            <a:endParaRPr lang="en-CA"/>
          </a:p>
        </p:txBody>
      </p:sp>
      <p:sp>
        <p:nvSpPr>
          <p:cNvPr id="6" name="Footer Placeholder 5">
            <a:extLst>
              <a:ext uri="{FF2B5EF4-FFF2-40B4-BE49-F238E27FC236}">
                <a16:creationId xmlns:a16="http://schemas.microsoft.com/office/drawing/2014/main" id="{66067723-06EB-4413-BDC5-CEEA1D03C6F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CC49B7A-BBC3-4C0C-8777-2758AA40291B}"/>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22203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144F9-61FF-42AB-9248-82F21D6CF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3E02403-8BBE-4D8F-9BD7-8269DADA0D76}"/>
              </a:ext>
            </a:extLst>
          </p:cNvPr>
          <p:cNvSpPr>
            <a:spLocks noGrp="1"/>
          </p:cNvSpPr>
          <p:nvPr>
            <p:ph type="body" idx="1"/>
          </p:nvPr>
        </p:nvSpPr>
        <p:spPr>
          <a:xfrm>
            <a:off x="838200" y="1882070"/>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2B8742E8-4B2D-41CA-8235-C07F1CDC44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51B92-ECC4-4947-BEFF-66F78C659A5F}" type="datetimeFigureOut">
              <a:rPr lang="en-CA" smtClean="0"/>
              <a:t>2018-06-13</a:t>
            </a:fld>
            <a:endParaRPr lang="en-CA"/>
          </a:p>
        </p:txBody>
      </p:sp>
      <p:sp>
        <p:nvSpPr>
          <p:cNvPr id="5" name="Footer Placeholder 4">
            <a:extLst>
              <a:ext uri="{FF2B5EF4-FFF2-40B4-BE49-F238E27FC236}">
                <a16:creationId xmlns:a16="http://schemas.microsoft.com/office/drawing/2014/main" id="{F1A8DF2A-F3B0-46C7-8280-3C2AACFD8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35A8A93-0FBB-448E-B987-9B1AA8306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BB89F-1814-4713-8BEE-C01E1423A82C}" type="slidenum">
              <a:rPr lang="en-CA" smtClean="0"/>
              <a:t>‹#›</a:t>
            </a:fld>
            <a:endParaRPr lang="en-CA"/>
          </a:p>
        </p:txBody>
      </p:sp>
      <p:pic>
        <p:nvPicPr>
          <p:cNvPr id="7" name="Picture 6" descr="A close up of a logo&#10;&#10;Description generated with very high confidence">
            <a:extLst>
              <a:ext uri="{FF2B5EF4-FFF2-40B4-BE49-F238E27FC236}">
                <a16:creationId xmlns:a16="http://schemas.microsoft.com/office/drawing/2014/main" id="{B09B751B-7871-422C-9BD3-45CE582E55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9" name="TextBox 8">
            <a:extLst>
              <a:ext uri="{FF2B5EF4-FFF2-40B4-BE49-F238E27FC236}">
                <a16:creationId xmlns:a16="http://schemas.microsoft.com/office/drawing/2014/main" id="{92CCC68E-7596-4017-A248-7DB2DC01EE80}"/>
              </a:ext>
            </a:extLst>
          </p:cNvPr>
          <p:cNvSpPr txBox="1"/>
          <p:nvPr userDrawn="1"/>
        </p:nvSpPr>
        <p:spPr>
          <a:xfrm>
            <a:off x="9115488" y="5987018"/>
            <a:ext cx="2743200" cy="369332"/>
          </a:xfrm>
          <a:prstGeom prst="rect">
            <a:avLst/>
          </a:prstGeom>
          <a:noFill/>
        </p:spPr>
        <p:txBody>
          <a:bodyPr wrap="square" rtlCol="0">
            <a:spAutoFit/>
          </a:bodyPr>
          <a:lstStyle/>
          <a:p>
            <a:pPr algn="ctr"/>
            <a:r>
              <a:rPr lang="en-CA" b="1" dirty="0"/>
              <a:t>Research funded by</a:t>
            </a:r>
          </a:p>
        </p:txBody>
      </p:sp>
      <p:pic>
        <p:nvPicPr>
          <p:cNvPr id="11" name="Picture 10">
            <a:extLst>
              <a:ext uri="{FF2B5EF4-FFF2-40B4-BE49-F238E27FC236}">
                <a16:creationId xmlns:a16="http://schemas.microsoft.com/office/drawing/2014/main" id="{22D13393-C97A-4E01-BA16-821C48BC204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46153" y="6233408"/>
            <a:ext cx="3281871" cy="659657"/>
          </a:xfrm>
          <a:prstGeom prst="rect">
            <a:avLst/>
          </a:prstGeom>
        </p:spPr>
      </p:pic>
    </p:spTree>
    <p:extLst>
      <p:ext uri="{BB962C8B-B14F-4D97-AF65-F5344CB8AC3E}">
        <p14:creationId xmlns:p14="http://schemas.microsoft.com/office/powerpoint/2010/main" val="3951292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4400" kern="1200">
          <a:solidFill>
            <a:schemeClr val="tx1"/>
          </a:solidFill>
          <a:latin typeface="Comic Sans MS" panose="030F0702030302020204" pitchFamily="66"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mic Sans MS" panose="030F0702030302020204"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mic Sans MS" panose="030F0702030302020204"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contacts.ucalgary.ca/directory/faculties" TargetMode="External"/><Relationship Id="rId2" Type="http://schemas.openxmlformats.org/officeDocument/2006/relationships/hyperlink" Target="http://www.ucalgary.ca/about/our-story/facts-and-figures"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www.nait.ca/44322.htm"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www.nait.ca/programsandcourses.htm?searchType=program&amp;PCCredential=Y%2CDiploma%2CDegree%2CCertificate%20-%20Credit&amp;txtSearch=%20" TargetMode="External"/><Relationship Id="rId4" Type="http://schemas.openxmlformats.org/officeDocument/2006/relationships/hyperlink" Target="http://www.nait.ca/44315.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8CC8B5-3DE7-414D-A351-26A68182B2B9}"/>
              </a:ext>
            </a:extLst>
          </p:cNvPr>
          <p:cNvSpPr>
            <a:spLocks noGrp="1"/>
          </p:cNvSpPr>
          <p:nvPr>
            <p:ph type="ctrTitle"/>
          </p:nvPr>
        </p:nvSpPr>
        <p:spPr>
          <a:xfrm>
            <a:off x="3041438" y="1105691"/>
            <a:ext cx="6105194" cy="2031055"/>
          </a:xfrm>
        </p:spPr>
        <p:txBody>
          <a:bodyPr>
            <a:normAutofit/>
          </a:bodyPr>
          <a:lstStyle/>
          <a:p>
            <a:r>
              <a:rPr lang="en-CA" sz="3300" dirty="0">
                <a:solidFill>
                  <a:srgbClr val="FFFFFF"/>
                </a:solidFill>
              </a:rPr>
              <a:t>Transfer Student Success</a:t>
            </a:r>
          </a:p>
        </p:txBody>
      </p:sp>
      <p:sp>
        <p:nvSpPr>
          <p:cNvPr id="3" name="Subtitle 2">
            <a:extLst>
              <a:ext uri="{FF2B5EF4-FFF2-40B4-BE49-F238E27FC236}">
                <a16:creationId xmlns:a16="http://schemas.microsoft.com/office/drawing/2014/main" id="{0A7E90CF-943F-4186-B85A-D82CC304137C}"/>
              </a:ext>
            </a:extLst>
          </p:cNvPr>
          <p:cNvSpPr>
            <a:spLocks noGrp="1"/>
          </p:cNvSpPr>
          <p:nvPr>
            <p:ph type="subTitle" idx="1"/>
          </p:nvPr>
        </p:nvSpPr>
        <p:spPr>
          <a:xfrm>
            <a:off x="3041438" y="3136746"/>
            <a:ext cx="6105194" cy="682079"/>
          </a:xfrm>
        </p:spPr>
        <p:txBody>
          <a:bodyPr>
            <a:noAutofit/>
          </a:bodyPr>
          <a:lstStyle/>
          <a:p>
            <a:r>
              <a:rPr lang="en-CA" sz="1800" dirty="0">
                <a:solidFill>
                  <a:srgbClr val="FFFFFF"/>
                </a:solidFill>
              </a:rPr>
              <a:t>ACAT Meeting</a:t>
            </a:r>
          </a:p>
          <a:p>
            <a:r>
              <a:rPr lang="en-CA" sz="1800" dirty="0">
                <a:solidFill>
                  <a:srgbClr val="FFFFFF"/>
                </a:solidFill>
              </a:rPr>
              <a:t>June 15 2018</a:t>
            </a:r>
          </a:p>
          <a:p>
            <a:r>
              <a:rPr lang="en-CA" sz="1800" dirty="0">
                <a:solidFill>
                  <a:srgbClr val="FFFFFF"/>
                </a:solidFill>
              </a:rPr>
              <a:t>Presenter: </a:t>
            </a:r>
          </a:p>
          <a:p>
            <a:r>
              <a:rPr lang="en-CA" sz="1800" dirty="0">
                <a:solidFill>
                  <a:srgbClr val="FFFFFF"/>
                </a:solidFill>
              </a:rPr>
              <a:t>Joanne Duklas, Duklas Cornerstone Consulting</a:t>
            </a:r>
          </a:p>
          <a:p>
            <a:r>
              <a:rPr lang="en-CA" sz="1800" dirty="0">
                <a:solidFill>
                  <a:srgbClr val="FFFFFF"/>
                </a:solidFill>
              </a:rPr>
              <a:t>Reports Authors: </a:t>
            </a:r>
          </a:p>
          <a:p>
            <a:r>
              <a:rPr lang="en-CA" sz="1800" dirty="0">
                <a:solidFill>
                  <a:srgbClr val="FFFFFF"/>
                </a:solidFill>
              </a:rPr>
              <a:t>Joanne Duklas, Kathleen Massey</a:t>
            </a:r>
          </a:p>
        </p:txBody>
      </p:sp>
      <p:pic>
        <p:nvPicPr>
          <p:cNvPr id="6" name="Picture 5" descr="A close up of a logo&#10;&#10;Description generated with very high confidence">
            <a:extLst>
              <a:ext uri="{FF2B5EF4-FFF2-40B4-BE49-F238E27FC236}">
                <a16:creationId xmlns:a16="http://schemas.microsoft.com/office/drawing/2014/main" id="{80773FE2-125F-451F-ACA1-8DC224733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pic>
        <p:nvPicPr>
          <p:cNvPr id="5" name="Picture 4" descr="A close up of a sign&#10;&#10;Description generated with very high confidence">
            <a:extLst>
              <a:ext uri="{FF2B5EF4-FFF2-40B4-BE49-F238E27FC236}">
                <a16:creationId xmlns:a16="http://schemas.microsoft.com/office/drawing/2014/main" id="{8930E41B-D4C3-4F4A-BD00-6D0BFC001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796" y="6193256"/>
            <a:ext cx="2967094" cy="594596"/>
          </a:xfrm>
          <a:prstGeom prst="rect">
            <a:avLst/>
          </a:prstGeom>
        </p:spPr>
      </p:pic>
      <p:sp>
        <p:nvSpPr>
          <p:cNvPr id="14" name="TextBox 13">
            <a:extLst>
              <a:ext uri="{FF2B5EF4-FFF2-40B4-BE49-F238E27FC236}">
                <a16:creationId xmlns:a16="http://schemas.microsoft.com/office/drawing/2014/main" id="{A4D5DB3A-7578-46AF-BBFC-AAD2B083AD23}"/>
              </a:ext>
            </a:extLst>
          </p:cNvPr>
          <p:cNvSpPr txBox="1"/>
          <p:nvPr/>
        </p:nvSpPr>
        <p:spPr>
          <a:xfrm>
            <a:off x="8642580" y="5938442"/>
            <a:ext cx="2743200" cy="369332"/>
          </a:xfrm>
          <a:prstGeom prst="rect">
            <a:avLst/>
          </a:prstGeom>
          <a:noFill/>
        </p:spPr>
        <p:txBody>
          <a:bodyPr wrap="square" rtlCol="0">
            <a:spAutoFit/>
          </a:bodyPr>
          <a:lstStyle/>
          <a:p>
            <a:pPr algn="r"/>
            <a:r>
              <a:rPr lang="en-CA" b="1" dirty="0"/>
              <a:t>Research funded by</a:t>
            </a:r>
          </a:p>
        </p:txBody>
      </p:sp>
      <p:sp>
        <p:nvSpPr>
          <p:cNvPr id="15" name="TextBox 14">
            <a:extLst>
              <a:ext uri="{FF2B5EF4-FFF2-40B4-BE49-F238E27FC236}">
                <a16:creationId xmlns:a16="http://schemas.microsoft.com/office/drawing/2014/main" id="{CA37616A-1EDC-43E4-9E6B-B6B88963C396}"/>
              </a:ext>
            </a:extLst>
          </p:cNvPr>
          <p:cNvSpPr txBox="1"/>
          <p:nvPr/>
        </p:nvSpPr>
        <p:spPr>
          <a:xfrm>
            <a:off x="127952" y="334228"/>
            <a:ext cx="2230237" cy="2031325"/>
          </a:xfrm>
          <a:prstGeom prst="rect">
            <a:avLst/>
          </a:prstGeom>
          <a:noFill/>
        </p:spPr>
        <p:txBody>
          <a:bodyPr wrap="square" rtlCol="0">
            <a:spAutoFit/>
          </a:bodyPr>
          <a:lstStyle/>
          <a:p>
            <a:pPr algn="ctr"/>
            <a:r>
              <a:rPr lang="en-CA" b="1" dirty="0"/>
              <a:t>Studied conducted with the support of the University of Calgary and the Northern Alberta Institute of Technology</a:t>
            </a:r>
          </a:p>
        </p:txBody>
      </p:sp>
    </p:spTree>
    <p:extLst>
      <p:ext uri="{BB962C8B-B14F-4D97-AF65-F5344CB8AC3E}">
        <p14:creationId xmlns:p14="http://schemas.microsoft.com/office/powerpoint/2010/main" val="311898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7FA6-A719-4EA7-84A5-87EB3DA9EEA7}"/>
              </a:ext>
            </a:extLst>
          </p:cNvPr>
          <p:cNvSpPr>
            <a:spLocks noGrp="1"/>
          </p:cNvSpPr>
          <p:nvPr>
            <p:ph type="title"/>
          </p:nvPr>
        </p:nvSpPr>
        <p:spPr/>
        <p:txBody>
          <a:bodyPr/>
          <a:lstStyle/>
          <a:p>
            <a:r>
              <a:rPr lang="en-CA" dirty="0"/>
              <a:t>UCalgary Context</a:t>
            </a:r>
          </a:p>
        </p:txBody>
      </p:sp>
      <p:sp>
        <p:nvSpPr>
          <p:cNvPr id="3" name="Content Placeholder 2">
            <a:extLst>
              <a:ext uri="{FF2B5EF4-FFF2-40B4-BE49-F238E27FC236}">
                <a16:creationId xmlns:a16="http://schemas.microsoft.com/office/drawing/2014/main" id="{7EAD9505-7337-4B44-AF39-DD2ABAF49FAA}"/>
              </a:ext>
            </a:extLst>
          </p:cNvPr>
          <p:cNvSpPr>
            <a:spLocks noGrp="1"/>
          </p:cNvSpPr>
          <p:nvPr>
            <p:ph idx="1"/>
          </p:nvPr>
        </p:nvSpPr>
        <p:spPr/>
        <p:txBody>
          <a:bodyPr>
            <a:normAutofit fontScale="92500" lnSpcReduction="20000"/>
          </a:bodyPr>
          <a:lstStyle/>
          <a:p>
            <a:r>
              <a:rPr lang="en-CA" dirty="0"/>
              <a:t>Comprehensive Academic and Research Institution within Alberta’s Six Sector Model</a:t>
            </a:r>
          </a:p>
          <a:p>
            <a:r>
              <a:rPr lang="en-CA" dirty="0"/>
              <a:t>Approximately 34,000 enrolled students (27,000 are undergraduates)</a:t>
            </a:r>
          </a:p>
          <a:p>
            <a:r>
              <a:rPr lang="en-CA" dirty="0"/>
              <a:t>Vision: </a:t>
            </a:r>
            <a:r>
              <a:rPr lang="en-US" dirty="0"/>
              <a:t>to be “</a:t>
            </a:r>
            <a:r>
              <a:rPr lang="en-US" i="1" dirty="0"/>
              <a:t>recognized as one of Canada’s top five research universities, grounded in innovative teaching and learning, and integrated with the community of Calgary.</a:t>
            </a:r>
            <a:r>
              <a:rPr lang="en-US" dirty="0"/>
              <a:t>” </a:t>
            </a:r>
          </a:p>
          <a:p>
            <a:r>
              <a:rPr lang="en-US" dirty="0"/>
              <a:t>250+ programs in 14 faculties across five campuses including one in Qatar. </a:t>
            </a:r>
          </a:p>
          <a:p>
            <a:pPr lvl="1"/>
            <a:r>
              <a:rPr lang="en-US" dirty="0"/>
              <a:t>Arts, Cumming School of Medicine, Haskayne School of Business, Kinesiology, Qatar, Nursing, Schulich School of Engineering, Science, Social Work, Werklund School of Education, Environmental Design, Veterinary Medicine, Law, and Graduate Studies. </a:t>
            </a:r>
          </a:p>
          <a:p>
            <a:endParaRPr lang="en-CA" dirty="0"/>
          </a:p>
        </p:txBody>
      </p:sp>
      <p:sp>
        <p:nvSpPr>
          <p:cNvPr id="4" name="Rectangle 3">
            <a:extLst>
              <a:ext uri="{FF2B5EF4-FFF2-40B4-BE49-F238E27FC236}">
                <a16:creationId xmlns:a16="http://schemas.microsoft.com/office/drawing/2014/main" id="{4489CBA3-3A7C-4FE7-B4D2-A89900F6BD84}"/>
              </a:ext>
            </a:extLst>
          </p:cNvPr>
          <p:cNvSpPr/>
          <p:nvPr/>
        </p:nvSpPr>
        <p:spPr>
          <a:xfrm>
            <a:off x="2919144" y="6055458"/>
            <a:ext cx="4519058" cy="738664"/>
          </a:xfrm>
          <a:prstGeom prst="rect">
            <a:avLst/>
          </a:prstGeom>
        </p:spPr>
        <p:txBody>
          <a:bodyPr wrap="none">
            <a:spAutoFit/>
          </a:bodyPr>
          <a:lstStyle/>
          <a:p>
            <a:r>
              <a:rPr lang="en-US" sz="1400" dirty="0"/>
              <a:t>Sources: </a:t>
            </a:r>
          </a:p>
          <a:p>
            <a:r>
              <a:rPr lang="en-US" sz="1400" dirty="0">
                <a:hlinkClick r:id="rId2"/>
              </a:rPr>
              <a:t>http://www.ucalgary.ca/about/our-story/facts-and-figures</a:t>
            </a:r>
            <a:r>
              <a:rPr lang="en-US" sz="1400" dirty="0"/>
              <a:t>; </a:t>
            </a:r>
          </a:p>
          <a:p>
            <a:r>
              <a:rPr lang="en-US" sz="1400" dirty="0">
                <a:hlinkClick r:id="rId3"/>
              </a:rPr>
              <a:t>http://contacts.ucalgary.ca/directory/faculties</a:t>
            </a:r>
            <a:r>
              <a:rPr lang="en-US" sz="1400" dirty="0"/>
              <a:t> </a:t>
            </a:r>
            <a:endParaRPr lang="en-CA" sz="1400" dirty="0"/>
          </a:p>
        </p:txBody>
      </p:sp>
      <p:pic>
        <p:nvPicPr>
          <p:cNvPr id="9" name="Picture 8" descr="A close up of a logo&#10;&#10;Description generated with very high confidence">
            <a:extLst>
              <a:ext uri="{FF2B5EF4-FFF2-40B4-BE49-F238E27FC236}">
                <a16:creationId xmlns:a16="http://schemas.microsoft.com/office/drawing/2014/main" id="{538E888B-4919-4579-8512-9B07E98C9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6144" y="248544"/>
            <a:ext cx="1784753" cy="1442144"/>
          </a:xfrm>
          <a:prstGeom prst="rect">
            <a:avLst/>
          </a:prstGeom>
        </p:spPr>
      </p:pic>
    </p:spTree>
    <p:extLst>
      <p:ext uri="{BB962C8B-B14F-4D97-AF65-F5344CB8AC3E}">
        <p14:creationId xmlns:p14="http://schemas.microsoft.com/office/powerpoint/2010/main" val="183561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40E4-DCB9-484B-A058-CBF875867ABB}"/>
              </a:ext>
            </a:extLst>
          </p:cNvPr>
          <p:cNvSpPr>
            <a:spLocks noGrp="1"/>
          </p:cNvSpPr>
          <p:nvPr>
            <p:ph type="title"/>
          </p:nvPr>
        </p:nvSpPr>
        <p:spPr/>
        <p:txBody>
          <a:bodyPr/>
          <a:lstStyle/>
          <a:p>
            <a:r>
              <a:rPr lang="en-CA" dirty="0"/>
              <a:t>NAIT Context</a:t>
            </a:r>
          </a:p>
        </p:txBody>
      </p:sp>
      <p:sp>
        <p:nvSpPr>
          <p:cNvPr id="3" name="Content Placeholder 2">
            <a:extLst>
              <a:ext uri="{FF2B5EF4-FFF2-40B4-BE49-F238E27FC236}">
                <a16:creationId xmlns:a16="http://schemas.microsoft.com/office/drawing/2014/main" id="{6340B74C-1519-43B4-99E8-480BD83FE126}"/>
              </a:ext>
            </a:extLst>
          </p:cNvPr>
          <p:cNvSpPr>
            <a:spLocks noGrp="1"/>
          </p:cNvSpPr>
          <p:nvPr>
            <p:ph idx="1"/>
          </p:nvPr>
        </p:nvSpPr>
        <p:spPr/>
        <p:txBody>
          <a:bodyPr>
            <a:normAutofit fontScale="85000" lnSpcReduction="20000"/>
          </a:bodyPr>
          <a:lstStyle/>
          <a:p>
            <a:r>
              <a:rPr lang="en-CA" dirty="0" err="1"/>
              <a:t>Polytechnical</a:t>
            </a:r>
            <a:r>
              <a:rPr lang="en-CA" dirty="0"/>
              <a:t> Institution within Alberta’s Six Sector Model</a:t>
            </a:r>
          </a:p>
          <a:p>
            <a:r>
              <a:rPr lang="en-CA" dirty="0"/>
              <a:t>16,000 students in credit programs, 14,500 in non-credit, 12,000 apprentices across 34 registered trades programs</a:t>
            </a:r>
          </a:p>
          <a:p>
            <a:r>
              <a:rPr lang="en-US" dirty="0"/>
              <a:t>Vision: aims to deliver to students a positive learning experience that considers the full range of mental, emotional and physical well-being, all with a focus on providing career ready training.</a:t>
            </a:r>
          </a:p>
          <a:p>
            <a:r>
              <a:rPr lang="en-CA" dirty="0"/>
              <a:t>Awards certificates (18), diplomas (60), degrees (3), and applied degrees (3) across more than 120 programs</a:t>
            </a:r>
          </a:p>
          <a:p>
            <a:r>
              <a:rPr lang="en-CA" dirty="0"/>
              <a:t>Four schools and two departments: JR Shaw School of Business, Health and Life Sciences, Applied Science and Technology, Skilled Trades, Continuing Education, Corporate and International Trade</a:t>
            </a:r>
          </a:p>
          <a:p>
            <a:r>
              <a:rPr lang="en-CA" dirty="0"/>
              <a:t>Significant restructuring during period of the study with the current School of Applied Science and Technology most impacted</a:t>
            </a:r>
          </a:p>
        </p:txBody>
      </p:sp>
      <p:pic>
        <p:nvPicPr>
          <p:cNvPr id="4" name="Picture 3">
            <a:extLst>
              <a:ext uri="{FF2B5EF4-FFF2-40B4-BE49-F238E27FC236}">
                <a16:creationId xmlns:a16="http://schemas.microsoft.com/office/drawing/2014/main" id="{A8F07CE3-EA0B-4B4E-BD48-3A99D143F37F}"/>
              </a:ext>
            </a:extLst>
          </p:cNvPr>
          <p:cNvPicPr>
            <a:picLocks noChangeAspect="1"/>
          </p:cNvPicPr>
          <p:nvPr/>
        </p:nvPicPr>
        <p:blipFill>
          <a:blip r:embed="rId2"/>
          <a:stretch>
            <a:fillRect/>
          </a:stretch>
        </p:blipFill>
        <p:spPr>
          <a:xfrm>
            <a:off x="625391" y="624592"/>
            <a:ext cx="3457575" cy="942975"/>
          </a:xfrm>
          <a:prstGeom prst="rect">
            <a:avLst/>
          </a:prstGeom>
        </p:spPr>
      </p:pic>
      <p:sp>
        <p:nvSpPr>
          <p:cNvPr id="5" name="Rectangle 4">
            <a:extLst>
              <a:ext uri="{FF2B5EF4-FFF2-40B4-BE49-F238E27FC236}">
                <a16:creationId xmlns:a16="http://schemas.microsoft.com/office/drawing/2014/main" id="{9C1FFA4A-3F1D-4C1A-B3FB-F2D8EE46EBAE}"/>
              </a:ext>
            </a:extLst>
          </p:cNvPr>
          <p:cNvSpPr/>
          <p:nvPr/>
        </p:nvSpPr>
        <p:spPr>
          <a:xfrm>
            <a:off x="1359569" y="5978416"/>
            <a:ext cx="6990347" cy="646331"/>
          </a:xfrm>
          <a:prstGeom prst="rect">
            <a:avLst/>
          </a:prstGeom>
        </p:spPr>
        <p:txBody>
          <a:bodyPr wrap="square">
            <a:spAutoFit/>
          </a:bodyPr>
          <a:lstStyle/>
          <a:p>
            <a:r>
              <a:rPr lang="en-CA" sz="1200" dirty="0">
                <a:latin typeface="Calibri" panose="020F0502020204030204" pitchFamily="34" charset="0"/>
                <a:ea typeface="Calibri" panose="020F0502020204030204" pitchFamily="34" charset="0"/>
                <a:cs typeface="Times New Roman" panose="02020603050405020304" pitchFamily="18" charset="0"/>
              </a:rPr>
              <a:t>Sources: </a:t>
            </a:r>
            <a:r>
              <a:rPr lang="en-CA" sz="1200" dirty="0">
                <a:latin typeface="Calibri" panose="020F0502020204030204" pitchFamily="34" charset="0"/>
                <a:ea typeface="Calibri" panose="020F0502020204030204" pitchFamily="34" charset="0"/>
                <a:cs typeface="Times New Roman" panose="02020603050405020304" pitchFamily="18" charset="0"/>
                <a:hlinkClick r:id="rId3"/>
              </a:rPr>
              <a:t>http://www.nait.ca/44322.htm</a:t>
            </a:r>
            <a:r>
              <a:rPr lang="en-CA" sz="1200" dirty="0">
                <a:latin typeface="Calibri" panose="020F0502020204030204" pitchFamily="34" charset="0"/>
                <a:ea typeface="Calibri" panose="020F0502020204030204" pitchFamily="34" charset="0"/>
                <a:cs typeface="Times New Roman" panose="02020603050405020304" pitchFamily="18" charset="0"/>
              </a:rPr>
              <a:t> ; </a:t>
            </a:r>
            <a:r>
              <a:rPr lang="en-CA" sz="1200" dirty="0">
                <a:hlinkClick r:id="rId4"/>
              </a:rPr>
              <a:t>http://www.nait.ca/44315.htm</a:t>
            </a:r>
            <a:r>
              <a:rPr lang="en-CA" sz="1200" dirty="0"/>
              <a:t>; </a:t>
            </a:r>
            <a:r>
              <a:rPr lang="en-CA" sz="1200" dirty="0">
                <a:latin typeface="Calibri" panose="020F0502020204030204" pitchFamily="34" charset="0"/>
                <a:ea typeface="Calibri" panose="020F0502020204030204" pitchFamily="34" charset="0"/>
                <a:cs typeface="Times New Roman" panose="02020603050405020304" pitchFamily="18" charset="0"/>
              </a:rPr>
              <a:t> </a:t>
            </a:r>
            <a:r>
              <a:rPr lang="en-CA" sz="1200" dirty="0">
                <a:latin typeface="Calibri" panose="020F0502020204030204" pitchFamily="34" charset="0"/>
                <a:ea typeface="Calibri" panose="020F0502020204030204" pitchFamily="34" charset="0"/>
                <a:cs typeface="Times New Roman" panose="02020603050405020304" pitchFamily="18" charset="0"/>
                <a:hlinkClick r:id="rId5"/>
              </a:rPr>
              <a:t>http://www.nait.ca/programsandcourses.htm?searchType=program&amp;PCCredential=Y%2CDiploma%2CDegree%2CCertificate%20-%20Credit&amp;txtSearch=%20</a:t>
            </a:r>
            <a:r>
              <a:rPr lang="en-CA" sz="1200" dirty="0">
                <a:latin typeface="Calibri" panose="020F0502020204030204" pitchFamily="34" charset="0"/>
                <a:ea typeface="Calibri" panose="020F0502020204030204" pitchFamily="34" charset="0"/>
                <a:cs typeface="Times New Roman" panose="02020603050405020304" pitchFamily="18" charset="0"/>
              </a:rPr>
              <a:t> </a:t>
            </a:r>
            <a:endParaRPr lang="en-CA" sz="1200" dirty="0"/>
          </a:p>
        </p:txBody>
      </p:sp>
    </p:spTree>
    <p:extLst>
      <p:ext uri="{BB962C8B-B14F-4D97-AF65-F5344CB8AC3E}">
        <p14:creationId xmlns:p14="http://schemas.microsoft.com/office/powerpoint/2010/main" val="4632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171E-4811-4D86-8363-CCC90A778AFC}"/>
              </a:ext>
            </a:extLst>
          </p:cNvPr>
          <p:cNvSpPr>
            <a:spLocks noGrp="1"/>
          </p:cNvSpPr>
          <p:nvPr>
            <p:ph type="title"/>
          </p:nvPr>
        </p:nvSpPr>
        <p:spPr/>
        <p:txBody>
          <a:bodyPr/>
          <a:lstStyle/>
          <a:p>
            <a:r>
              <a:rPr lang="en-CA" dirty="0"/>
              <a:t>Research Questions</a:t>
            </a:r>
          </a:p>
        </p:txBody>
      </p:sp>
      <p:sp>
        <p:nvSpPr>
          <p:cNvPr id="3" name="Content Placeholder 2">
            <a:extLst>
              <a:ext uri="{FF2B5EF4-FFF2-40B4-BE49-F238E27FC236}">
                <a16:creationId xmlns:a16="http://schemas.microsoft.com/office/drawing/2014/main" id="{BDF96078-C975-4627-B2C2-CA06EEF3DB32}"/>
              </a:ext>
            </a:extLst>
          </p:cNvPr>
          <p:cNvSpPr>
            <a:spLocks noGrp="1"/>
          </p:cNvSpPr>
          <p:nvPr>
            <p:ph idx="1"/>
          </p:nvPr>
        </p:nvSpPr>
        <p:spPr/>
        <p:txBody>
          <a:bodyPr/>
          <a:lstStyle/>
          <a:p>
            <a:r>
              <a:rPr lang="en-CA" dirty="0"/>
              <a:t>UCalgary Research Questions: </a:t>
            </a:r>
          </a:p>
          <a:p>
            <a:pPr lvl="1"/>
            <a:r>
              <a:rPr lang="en-CA" dirty="0"/>
              <a:t>How successful are transfer students at UCalgary?</a:t>
            </a:r>
          </a:p>
          <a:p>
            <a:r>
              <a:rPr lang="en-CA" dirty="0"/>
              <a:t>NAIT Research Questions</a:t>
            </a:r>
          </a:p>
          <a:p>
            <a:pPr lvl="1"/>
            <a:r>
              <a:rPr lang="en-CA" dirty="0"/>
              <a:t>How successful are transfer students at NAIT?</a:t>
            </a:r>
          </a:p>
          <a:p>
            <a:r>
              <a:rPr lang="en-CA" dirty="0"/>
              <a:t>Both Studies:</a:t>
            </a:r>
          </a:p>
          <a:p>
            <a:pPr lvl="1"/>
            <a:r>
              <a:rPr lang="en-CA" dirty="0"/>
              <a:t>Are transfer students successful in comparison to direct entry students?</a:t>
            </a:r>
          </a:p>
          <a:p>
            <a:pPr lvl="1"/>
            <a:endParaRPr lang="en-CA" dirty="0"/>
          </a:p>
        </p:txBody>
      </p:sp>
      <p:sp>
        <p:nvSpPr>
          <p:cNvPr id="4" name="Rectangle 3">
            <a:extLst>
              <a:ext uri="{FF2B5EF4-FFF2-40B4-BE49-F238E27FC236}">
                <a16:creationId xmlns:a16="http://schemas.microsoft.com/office/drawing/2014/main" id="{84241C3C-7BE4-4816-ACB8-922A614D66D7}"/>
              </a:ext>
            </a:extLst>
          </p:cNvPr>
          <p:cNvSpPr/>
          <p:nvPr/>
        </p:nvSpPr>
        <p:spPr>
          <a:xfrm>
            <a:off x="2662989" y="5235424"/>
            <a:ext cx="6096000" cy="707886"/>
          </a:xfrm>
          <a:prstGeom prst="rect">
            <a:avLst/>
          </a:prstGeom>
        </p:spPr>
        <p:txBody>
          <a:bodyPr>
            <a:spAutoFit/>
          </a:bodyPr>
          <a:lstStyle/>
          <a:p>
            <a:pPr algn="ctr"/>
            <a:r>
              <a:rPr lang="en-CA" sz="2000" b="1" dirty="0">
                <a:latin typeface="Comic Sans MS" panose="030F0702030302020204" pitchFamily="66" charset="0"/>
              </a:rPr>
              <a:t>Research deliberately did not seek to compare two very different institutions.</a:t>
            </a:r>
          </a:p>
        </p:txBody>
      </p:sp>
    </p:spTree>
    <p:extLst>
      <p:ext uri="{BB962C8B-B14F-4D97-AF65-F5344CB8AC3E}">
        <p14:creationId xmlns:p14="http://schemas.microsoft.com/office/powerpoint/2010/main" val="428143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12B14-3916-4CF3-9123-80AB96A4C967}"/>
              </a:ext>
            </a:extLst>
          </p:cNvPr>
          <p:cNvSpPr>
            <a:spLocks noGrp="1"/>
          </p:cNvSpPr>
          <p:nvPr>
            <p:ph type="title"/>
          </p:nvPr>
        </p:nvSpPr>
        <p:spPr/>
        <p:txBody>
          <a:bodyPr/>
          <a:lstStyle/>
          <a:p>
            <a:r>
              <a:rPr lang="en-CA" dirty="0"/>
              <a:t>Objectives </a:t>
            </a:r>
          </a:p>
        </p:txBody>
      </p:sp>
      <p:sp>
        <p:nvSpPr>
          <p:cNvPr id="5" name="Content Placeholder 4">
            <a:extLst>
              <a:ext uri="{FF2B5EF4-FFF2-40B4-BE49-F238E27FC236}">
                <a16:creationId xmlns:a16="http://schemas.microsoft.com/office/drawing/2014/main" id="{677D53D1-9E8F-497A-9473-A17B604ACED9}"/>
              </a:ext>
            </a:extLst>
          </p:cNvPr>
          <p:cNvSpPr>
            <a:spLocks noGrp="1"/>
          </p:cNvSpPr>
          <p:nvPr>
            <p:ph idx="1"/>
          </p:nvPr>
        </p:nvSpPr>
        <p:spPr/>
        <p:txBody>
          <a:bodyPr/>
          <a:lstStyle/>
          <a:p>
            <a:r>
              <a:rPr lang="en-CA" dirty="0"/>
              <a:t>Conduct a literature and website review of transfer student success</a:t>
            </a:r>
          </a:p>
          <a:p>
            <a:r>
              <a:rPr lang="en-CA" dirty="0"/>
              <a:t>Establish a transfer profile for each institution</a:t>
            </a:r>
          </a:p>
          <a:p>
            <a:pPr lvl="1"/>
            <a:r>
              <a:rPr lang="en-CA" dirty="0"/>
              <a:t>Enrolment size and status, types of prior post-secondary experiences, and the amount of transfer credit awarded</a:t>
            </a:r>
          </a:p>
          <a:p>
            <a:r>
              <a:rPr lang="en-CA" dirty="0"/>
              <a:t>Conduct a quantitative analysis of transfer and direct entry cohorts within each institution to identify success metrics and surface any comparisons between direct entry and transfer cohorts within each institution</a:t>
            </a:r>
          </a:p>
        </p:txBody>
      </p:sp>
    </p:spTree>
    <p:extLst>
      <p:ext uri="{BB962C8B-B14F-4D97-AF65-F5344CB8AC3E}">
        <p14:creationId xmlns:p14="http://schemas.microsoft.com/office/powerpoint/2010/main" val="4066670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2043663"/>
            <a:ext cx="6105194" cy="2031055"/>
          </a:xfrm>
        </p:spPr>
        <p:txBody>
          <a:bodyPr vert="horz" lIns="91440" tIns="45720" rIns="91440" bIns="45720" rtlCol="0" anchor="b">
            <a:normAutofit/>
          </a:bodyPr>
          <a:lstStyle/>
          <a:p>
            <a:r>
              <a:rPr lang="en-US" sz="4700" kern="1200" dirty="0">
                <a:solidFill>
                  <a:srgbClr val="FFFFFF"/>
                </a:solidFill>
              </a:rPr>
              <a:t>Literature Review</a:t>
            </a:r>
          </a:p>
        </p:txBody>
      </p:sp>
      <p:sp>
        <p:nvSpPr>
          <p:cNvPr id="8" name="TextBox 7">
            <a:extLst>
              <a:ext uri="{FF2B5EF4-FFF2-40B4-BE49-F238E27FC236}">
                <a16:creationId xmlns:a16="http://schemas.microsoft.com/office/drawing/2014/main" id="{07602B18-2DD3-474E-A418-411C1FCD6E0E}"/>
              </a:ext>
            </a:extLst>
          </p:cNvPr>
          <p:cNvSpPr txBox="1"/>
          <p:nvPr/>
        </p:nvSpPr>
        <p:spPr>
          <a:xfrm>
            <a:off x="8642580" y="5933715"/>
            <a:ext cx="2743200" cy="369332"/>
          </a:xfrm>
          <a:prstGeom prst="rect">
            <a:avLst/>
          </a:prstGeom>
          <a:noFill/>
        </p:spPr>
        <p:txBody>
          <a:bodyPr wrap="square" rtlCol="0">
            <a:spAutoFit/>
          </a:bodyPr>
          <a:lstStyle/>
          <a:p>
            <a:pPr algn="r"/>
            <a:r>
              <a:rPr lang="en-CA" b="1" dirty="0"/>
              <a:t>Research funded by</a:t>
            </a:r>
          </a:p>
        </p:txBody>
      </p:sp>
      <p:pic>
        <p:nvPicPr>
          <p:cNvPr id="9" name="Picture 8" descr="A close up of a sign&#10;&#10;Description generated with very high confidence">
            <a:extLst>
              <a:ext uri="{FF2B5EF4-FFF2-40B4-BE49-F238E27FC236}">
                <a16:creationId xmlns:a16="http://schemas.microsoft.com/office/drawing/2014/main" id="{E1FC6CB0-A8C4-4225-9AF5-C92920FD0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9418" y="6238068"/>
            <a:ext cx="2967094" cy="594596"/>
          </a:xfrm>
          <a:prstGeom prst="rect">
            <a:avLst/>
          </a:prstGeom>
        </p:spPr>
      </p:pic>
    </p:spTree>
    <p:extLst>
      <p:ext uri="{BB962C8B-B14F-4D97-AF65-F5344CB8AC3E}">
        <p14:creationId xmlns:p14="http://schemas.microsoft.com/office/powerpoint/2010/main" val="1341592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A95B-6EF7-481F-9994-14F3EAAD3392}"/>
              </a:ext>
            </a:extLst>
          </p:cNvPr>
          <p:cNvSpPr>
            <a:spLocks noGrp="1"/>
          </p:cNvSpPr>
          <p:nvPr>
            <p:ph type="title"/>
          </p:nvPr>
        </p:nvSpPr>
        <p:spPr/>
        <p:txBody>
          <a:bodyPr/>
          <a:lstStyle/>
          <a:p>
            <a:r>
              <a:rPr lang="en-CA" dirty="0"/>
              <a:t>BCCAT</a:t>
            </a:r>
          </a:p>
        </p:txBody>
      </p:sp>
      <p:sp>
        <p:nvSpPr>
          <p:cNvPr id="3" name="Content Placeholder 2">
            <a:extLst>
              <a:ext uri="{FF2B5EF4-FFF2-40B4-BE49-F238E27FC236}">
                <a16:creationId xmlns:a16="http://schemas.microsoft.com/office/drawing/2014/main" id="{CF67DF5E-0D64-4940-B0C4-8574AFF59E72}"/>
              </a:ext>
            </a:extLst>
          </p:cNvPr>
          <p:cNvSpPr>
            <a:spLocks noGrp="1"/>
          </p:cNvSpPr>
          <p:nvPr>
            <p:ph idx="1"/>
          </p:nvPr>
        </p:nvSpPr>
        <p:spPr/>
        <p:txBody>
          <a:bodyPr/>
          <a:lstStyle/>
          <a:p>
            <a:r>
              <a:rPr lang="en-CA" dirty="0"/>
              <a:t>Anna Tikina’s study, Transfer Student Performance (2017) – emphasizes the value and range of studies where transfer and direct entry student success have been compared</a:t>
            </a:r>
          </a:p>
          <a:p>
            <a:pPr lvl="1"/>
            <a:r>
              <a:rPr lang="en-CA" dirty="0"/>
              <a:t>Examples of system wide measures: access to education, labour market demand</a:t>
            </a:r>
          </a:p>
          <a:p>
            <a:pPr lvl="1"/>
            <a:r>
              <a:rPr lang="en-CA" dirty="0"/>
              <a:t>Institutional performance metrics: average GPA, graduation rates, retention, progression time to graduation, total number of credits earned, age, program</a:t>
            </a:r>
          </a:p>
          <a:p>
            <a:pPr lvl="1"/>
            <a:r>
              <a:rPr lang="en-CA" dirty="0"/>
              <a:t>Student specific performance metrics: money saved, achievement of career goals</a:t>
            </a:r>
          </a:p>
        </p:txBody>
      </p:sp>
    </p:spTree>
    <p:extLst>
      <p:ext uri="{BB962C8B-B14F-4D97-AF65-F5344CB8AC3E}">
        <p14:creationId xmlns:p14="http://schemas.microsoft.com/office/powerpoint/2010/main" val="2519058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50F0-379C-42B3-B031-0DAC2036F8B4}"/>
              </a:ext>
            </a:extLst>
          </p:cNvPr>
          <p:cNvSpPr>
            <a:spLocks noGrp="1"/>
          </p:cNvSpPr>
          <p:nvPr>
            <p:ph type="title"/>
          </p:nvPr>
        </p:nvSpPr>
        <p:spPr/>
        <p:txBody>
          <a:bodyPr/>
          <a:lstStyle/>
          <a:p>
            <a:r>
              <a:rPr lang="en-CA" dirty="0"/>
              <a:t>Other Examples</a:t>
            </a:r>
          </a:p>
        </p:txBody>
      </p:sp>
      <p:sp>
        <p:nvSpPr>
          <p:cNvPr id="3" name="Content Placeholder 2">
            <a:extLst>
              <a:ext uri="{FF2B5EF4-FFF2-40B4-BE49-F238E27FC236}">
                <a16:creationId xmlns:a16="http://schemas.microsoft.com/office/drawing/2014/main" id="{75ED01EC-E539-4A5D-B687-F7A1C8780B90}"/>
              </a:ext>
            </a:extLst>
          </p:cNvPr>
          <p:cNvSpPr>
            <a:spLocks noGrp="1"/>
          </p:cNvSpPr>
          <p:nvPr>
            <p:ph idx="1"/>
          </p:nvPr>
        </p:nvSpPr>
        <p:spPr/>
        <p:txBody>
          <a:bodyPr/>
          <a:lstStyle/>
          <a:p>
            <a:r>
              <a:rPr lang="en-CA" dirty="0"/>
              <a:t>High school average, cumulative GPA – first 30 credits or final 60 credits, time to completion, graduation rate, grades, failure rate </a:t>
            </a:r>
          </a:p>
          <a:p>
            <a:pPr lvl="1"/>
            <a:r>
              <a:rPr lang="en-CA" dirty="0"/>
              <a:t>Heslop – Alternate Pathways to SFU</a:t>
            </a:r>
          </a:p>
          <a:p>
            <a:pPr lvl="1"/>
            <a:r>
              <a:rPr lang="en-CA" dirty="0"/>
              <a:t>Pendleton – Credits to Graduation</a:t>
            </a:r>
          </a:p>
          <a:p>
            <a:pPr lvl="1"/>
            <a:r>
              <a:rPr lang="en-CA" dirty="0"/>
              <a:t>Lambert-</a:t>
            </a:r>
            <a:r>
              <a:rPr lang="en-CA" dirty="0" err="1"/>
              <a:t>Maberly</a:t>
            </a:r>
            <a:r>
              <a:rPr lang="en-CA" dirty="0"/>
              <a:t> – Profile of BC College Transfer Students</a:t>
            </a:r>
          </a:p>
          <a:p>
            <a:r>
              <a:rPr lang="en-CA" dirty="0"/>
              <a:t>Resourcefulness, self-control schedule, positivity, problem solving, delayed gratification, engagement in self change</a:t>
            </a:r>
          </a:p>
          <a:p>
            <a:pPr lvl="1"/>
            <a:r>
              <a:rPr lang="en-CA" dirty="0"/>
              <a:t>Kennett and Maki – Academic Resourcefulness and Transfer Student Success</a:t>
            </a:r>
          </a:p>
        </p:txBody>
      </p:sp>
    </p:spTree>
    <p:extLst>
      <p:ext uri="{BB962C8B-B14F-4D97-AF65-F5344CB8AC3E}">
        <p14:creationId xmlns:p14="http://schemas.microsoft.com/office/powerpoint/2010/main" val="3204121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2043663"/>
            <a:ext cx="6105194" cy="2031055"/>
          </a:xfrm>
        </p:spPr>
        <p:txBody>
          <a:bodyPr vert="horz" lIns="91440" tIns="45720" rIns="91440" bIns="45720" rtlCol="0" anchor="b">
            <a:normAutofit/>
          </a:bodyPr>
          <a:lstStyle/>
          <a:p>
            <a:r>
              <a:rPr lang="en-US" sz="4700" kern="1200" dirty="0">
                <a:solidFill>
                  <a:srgbClr val="FFFFFF"/>
                </a:solidFill>
              </a:rPr>
              <a:t>Cohorts</a:t>
            </a:r>
          </a:p>
        </p:txBody>
      </p:sp>
      <p:sp>
        <p:nvSpPr>
          <p:cNvPr id="8" name="TextBox 7">
            <a:extLst>
              <a:ext uri="{FF2B5EF4-FFF2-40B4-BE49-F238E27FC236}">
                <a16:creationId xmlns:a16="http://schemas.microsoft.com/office/drawing/2014/main" id="{07602B18-2DD3-474E-A418-411C1FCD6E0E}"/>
              </a:ext>
            </a:extLst>
          </p:cNvPr>
          <p:cNvSpPr txBox="1"/>
          <p:nvPr/>
        </p:nvSpPr>
        <p:spPr>
          <a:xfrm>
            <a:off x="8642580" y="5933715"/>
            <a:ext cx="2743200" cy="369332"/>
          </a:xfrm>
          <a:prstGeom prst="rect">
            <a:avLst/>
          </a:prstGeom>
          <a:noFill/>
        </p:spPr>
        <p:txBody>
          <a:bodyPr wrap="square" rtlCol="0">
            <a:spAutoFit/>
          </a:bodyPr>
          <a:lstStyle/>
          <a:p>
            <a:pPr algn="r"/>
            <a:r>
              <a:rPr lang="en-CA" b="1" dirty="0"/>
              <a:t>Research funded by</a:t>
            </a:r>
          </a:p>
        </p:txBody>
      </p:sp>
      <p:pic>
        <p:nvPicPr>
          <p:cNvPr id="9" name="Picture 8" descr="A close up of a sign&#10;&#10;Description generated with very high confidence">
            <a:extLst>
              <a:ext uri="{FF2B5EF4-FFF2-40B4-BE49-F238E27FC236}">
                <a16:creationId xmlns:a16="http://schemas.microsoft.com/office/drawing/2014/main" id="{E1FC6CB0-A8C4-4225-9AF5-C92920FD0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9418" y="6238068"/>
            <a:ext cx="2967094" cy="594596"/>
          </a:xfrm>
          <a:prstGeom prst="rect">
            <a:avLst/>
          </a:prstGeom>
        </p:spPr>
      </p:pic>
    </p:spTree>
    <p:extLst>
      <p:ext uri="{BB962C8B-B14F-4D97-AF65-F5344CB8AC3E}">
        <p14:creationId xmlns:p14="http://schemas.microsoft.com/office/powerpoint/2010/main" val="80322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3242-0ECA-49C2-BD10-BBC020912063}"/>
              </a:ext>
            </a:extLst>
          </p:cNvPr>
          <p:cNvSpPr>
            <a:spLocks noGrp="1"/>
          </p:cNvSpPr>
          <p:nvPr>
            <p:ph type="title"/>
          </p:nvPr>
        </p:nvSpPr>
        <p:spPr/>
        <p:txBody>
          <a:bodyPr/>
          <a:lstStyle/>
          <a:p>
            <a:r>
              <a:rPr lang="en-CA" dirty="0"/>
              <a:t>Control Groups</a:t>
            </a:r>
          </a:p>
        </p:txBody>
      </p:sp>
      <p:sp>
        <p:nvSpPr>
          <p:cNvPr id="3" name="Content Placeholder 2">
            <a:extLst>
              <a:ext uri="{FF2B5EF4-FFF2-40B4-BE49-F238E27FC236}">
                <a16:creationId xmlns:a16="http://schemas.microsoft.com/office/drawing/2014/main" id="{57CC5804-882B-49F5-9E6C-C334252A1BFA}"/>
              </a:ext>
            </a:extLst>
          </p:cNvPr>
          <p:cNvSpPr>
            <a:spLocks noGrp="1"/>
          </p:cNvSpPr>
          <p:nvPr>
            <p:ph idx="1"/>
          </p:nvPr>
        </p:nvSpPr>
        <p:spPr/>
        <p:txBody>
          <a:bodyPr>
            <a:normAutofit/>
          </a:bodyPr>
          <a:lstStyle/>
          <a:p>
            <a:r>
              <a:rPr lang="en-CA" b="1" dirty="0"/>
              <a:t>Both: </a:t>
            </a:r>
            <a:r>
              <a:rPr lang="en-CA" dirty="0"/>
              <a:t>Direct entry and transfer students from three fall admission cohorts – Fall 2008-09, Fall 2009-10, Fall 2010-11</a:t>
            </a:r>
          </a:p>
          <a:p>
            <a:pPr lvl="1"/>
            <a:r>
              <a:rPr lang="en-CA" dirty="0"/>
              <a:t>At least six years of anonymized data for each group</a:t>
            </a:r>
          </a:p>
          <a:p>
            <a:pPr lvl="1"/>
            <a:r>
              <a:rPr lang="en-CA" dirty="0"/>
              <a:t>Excluded January and May cohorts, select program groups</a:t>
            </a:r>
          </a:p>
          <a:p>
            <a:r>
              <a:rPr lang="en-CA" b="1" dirty="0"/>
              <a:t>UCalgary: </a:t>
            </a:r>
            <a:r>
              <a:rPr lang="en-CA" dirty="0"/>
              <a:t>cohorts further refined to include only those with exposure to the Alberta system</a:t>
            </a:r>
          </a:p>
          <a:p>
            <a:pPr lvl="1"/>
            <a:r>
              <a:rPr lang="en-CA" dirty="0"/>
              <a:t>Direct entry cohort did </a:t>
            </a:r>
            <a:r>
              <a:rPr lang="en-CA" b="1" dirty="0"/>
              <a:t>not</a:t>
            </a:r>
            <a:r>
              <a:rPr lang="en-CA" dirty="0"/>
              <a:t> include mature students</a:t>
            </a:r>
          </a:p>
          <a:p>
            <a:pPr lvl="1"/>
            <a:r>
              <a:rPr lang="en-CA" dirty="0"/>
              <a:t>Undergraduate degrees in specific faculties/schools</a:t>
            </a:r>
          </a:p>
          <a:p>
            <a:r>
              <a:rPr lang="en-CA" b="1" dirty="0"/>
              <a:t>NAIT: </a:t>
            </a:r>
            <a:r>
              <a:rPr lang="en-CA" dirty="0"/>
              <a:t>did not include certificate students</a:t>
            </a:r>
          </a:p>
          <a:p>
            <a:pPr lvl="1"/>
            <a:r>
              <a:rPr lang="en-CA" dirty="0"/>
              <a:t>Diplomas, degrees, applied degrees</a:t>
            </a:r>
          </a:p>
        </p:txBody>
      </p:sp>
    </p:spTree>
    <p:extLst>
      <p:ext uri="{BB962C8B-B14F-4D97-AF65-F5344CB8AC3E}">
        <p14:creationId xmlns:p14="http://schemas.microsoft.com/office/powerpoint/2010/main" val="223614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3242-0ECA-49C2-BD10-BBC020912063}"/>
              </a:ext>
            </a:extLst>
          </p:cNvPr>
          <p:cNvSpPr>
            <a:spLocks noGrp="1"/>
          </p:cNvSpPr>
          <p:nvPr>
            <p:ph type="title"/>
          </p:nvPr>
        </p:nvSpPr>
        <p:spPr/>
        <p:txBody>
          <a:bodyPr/>
          <a:lstStyle/>
          <a:p>
            <a:r>
              <a:rPr lang="en-CA" dirty="0"/>
              <a:t>Transfer Control Groups</a:t>
            </a:r>
          </a:p>
        </p:txBody>
      </p:sp>
      <p:sp>
        <p:nvSpPr>
          <p:cNvPr id="3" name="Content Placeholder 2">
            <a:extLst>
              <a:ext uri="{FF2B5EF4-FFF2-40B4-BE49-F238E27FC236}">
                <a16:creationId xmlns:a16="http://schemas.microsoft.com/office/drawing/2014/main" id="{57CC5804-882B-49F5-9E6C-C334252A1BFA}"/>
              </a:ext>
            </a:extLst>
          </p:cNvPr>
          <p:cNvSpPr>
            <a:spLocks noGrp="1"/>
          </p:cNvSpPr>
          <p:nvPr>
            <p:ph idx="1"/>
          </p:nvPr>
        </p:nvSpPr>
        <p:spPr/>
        <p:txBody>
          <a:bodyPr>
            <a:normAutofit fontScale="92500"/>
          </a:bodyPr>
          <a:lstStyle/>
          <a:p>
            <a:r>
              <a:rPr lang="en-CA" b="1" dirty="0"/>
              <a:t>UCalgary</a:t>
            </a:r>
            <a:r>
              <a:rPr lang="en-CA" dirty="0"/>
              <a:t>: cohorts further refined to include only those with exposure to the Alberta system; may have been awarded transfer credit for post-secondary studies</a:t>
            </a:r>
          </a:p>
          <a:p>
            <a:pPr lvl="1"/>
            <a:r>
              <a:rPr lang="en-CA" dirty="0"/>
              <a:t>All undergraduate programs (not including </a:t>
            </a:r>
            <a:r>
              <a:rPr lang="en-US" dirty="0"/>
              <a:t>Graduate Studies, Veterinary Medicine, Medicine, Law, Social Work, Werklund School of Education – After Degree, the Nursing program in Doha, Open Studies, and the International Foundations Program for English Language Training)</a:t>
            </a:r>
            <a:endParaRPr lang="en-CA" dirty="0"/>
          </a:p>
          <a:p>
            <a:r>
              <a:rPr lang="en-CA" b="1" dirty="0"/>
              <a:t>NAIT: </a:t>
            </a:r>
            <a:r>
              <a:rPr lang="en-CA" dirty="0"/>
              <a:t>included returning transfer students who laddered into other NAIT programs; may have received credit for non-formal workplace learning (partnerships and/or recognition from studies within which NAIT maintained a relationship)</a:t>
            </a:r>
          </a:p>
        </p:txBody>
      </p:sp>
    </p:spTree>
    <p:extLst>
      <p:ext uri="{BB962C8B-B14F-4D97-AF65-F5344CB8AC3E}">
        <p14:creationId xmlns:p14="http://schemas.microsoft.com/office/powerpoint/2010/main" val="398504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C926-B4CF-47AD-A853-D559F0387B8E}"/>
              </a:ext>
            </a:extLst>
          </p:cNvPr>
          <p:cNvSpPr>
            <a:spLocks noGrp="1"/>
          </p:cNvSpPr>
          <p:nvPr>
            <p:ph type="title"/>
          </p:nvPr>
        </p:nvSpPr>
        <p:spPr/>
        <p:txBody>
          <a:bodyPr/>
          <a:lstStyle/>
          <a:p>
            <a:r>
              <a:rPr lang="en-CA" dirty="0"/>
              <a:t>Acknowledgements</a:t>
            </a:r>
          </a:p>
        </p:txBody>
      </p:sp>
      <p:sp>
        <p:nvSpPr>
          <p:cNvPr id="3" name="Content Placeholder 2">
            <a:extLst>
              <a:ext uri="{FF2B5EF4-FFF2-40B4-BE49-F238E27FC236}">
                <a16:creationId xmlns:a16="http://schemas.microsoft.com/office/drawing/2014/main" id="{3FEFB723-1891-47F5-BFEF-610DDC129020}"/>
              </a:ext>
            </a:extLst>
          </p:cNvPr>
          <p:cNvSpPr>
            <a:spLocks noGrp="1"/>
          </p:cNvSpPr>
          <p:nvPr>
            <p:ph idx="1"/>
          </p:nvPr>
        </p:nvSpPr>
        <p:spPr/>
        <p:txBody>
          <a:bodyPr/>
          <a:lstStyle/>
          <a:p>
            <a:r>
              <a:rPr lang="en-CA" b="1" dirty="0"/>
              <a:t>UCalgary: </a:t>
            </a:r>
            <a:r>
              <a:rPr lang="en-CA" dirty="0"/>
              <a:t>Angelique Saweczko, Jennifer de Roaldes, Jodi Magee</a:t>
            </a:r>
          </a:p>
          <a:p>
            <a:r>
              <a:rPr lang="en-CA" b="1" dirty="0"/>
              <a:t>NAIT: </a:t>
            </a:r>
            <a:r>
              <a:rPr lang="en-CA" dirty="0"/>
              <a:t>Anna Foshay, Jennifer </a:t>
            </a:r>
            <a:r>
              <a:rPr lang="en-CA" dirty="0" err="1"/>
              <a:t>Glenday</a:t>
            </a:r>
            <a:r>
              <a:rPr lang="en-CA" dirty="0"/>
              <a:t>, Marwan </a:t>
            </a:r>
            <a:r>
              <a:rPr lang="en-CA" dirty="0" err="1"/>
              <a:t>Amaneddine</a:t>
            </a:r>
            <a:r>
              <a:rPr lang="en-CA" dirty="0"/>
              <a:t>, Patty </a:t>
            </a:r>
            <a:r>
              <a:rPr lang="en-CA" dirty="0" err="1"/>
              <a:t>Munteanu</a:t>
            </a:r>
            <a:r>
              <a:rPr lang="en-CA" dirty="0"/>
              <a:t>, Imran Kalair </a:t>
            </a:r>
          </a:p>
          <a:p>
            <a:r>
              <a:rPr lang="en-CA" b="1" dirty="0"/>
              <a:t>ACAT: </a:t>
            </a:r>
            <a:r>
              <a:rPr lang="en-CA" dirty="0"/>
              <a:t>Ann Marie Lyseng, Clare Ard</a:t>
            </a:r>
          </a:p>
          <a:p>
            <a:pPr marL="0" indent="0">
              <a:buNone/>
            </a:pPr>
            <a:endParaRPr lang="en-CA" dirty="0"/>
          </a:p>
        </p:txBody>
      </p:sp>
    </p:spTree>
    <p:extLst>
      <p:ext uri="{BB962C8B-B14F-4D97-AF65-F5344CB8AC3E}">
        <p14:creationId xmlns:p14="http://schemas.microsoft.com/office/powerpoint/2010/main" val="236712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5475-85C1-4FC8-9BB3-01A2B5AF4080}"/>
              </a:ext>
            </a:extLst>
          </p:cNvPr>
          <p:cNvSpPr>
            <a:spLocks noGrp="1"/>
          </p:cNvSpPr>
          <p:nvPr>
            <p:ph type="title"/>
          </p:nvPr>
        </p:nvSpPr>
        <p:spPr/>
        <p:txBody>
          <a:bodyPr/>
          <a:lstStyle/>
          <a:p>
            <a:r>
              <a:rPr lang="en-CA" dirty="0"/>
              <a:t>Sample Limitations and Considerations</a:t>
            </a:r>
          </a:p>
        </p:txBody>
      </p:sp>
      <p:sp>
        <p:nvSpPr>
          <p:cNvPr id="3" name="Content Placeholder 2">
            <a:extLst>
              <a:ext uri="{FF2B5EF4-FFF2-40B4-BE49-F238E27FC236}">
                <a16:creationId xmlns:a16="http://schemas.microsoft.com/office/drawing/2014/main" id="{091B37F9-CF7C-4D34-B4B8-E8F10C50E68B}"/>
              </a:ext>
            </a:extLst>
          </p:cNvPr>
          <p:cNvSpPr>
            <a:spLocks noGrp="1"/>
          </p:cNvSpPr>
          <p:nvPr>
            <p:ph idx="1"/>
          </p:nvPr>
        </p:nvSpPr>
        <p:spPr/>
        <p:txBody>
          <a:bodyPr>
            <a:normAutofit lnSpcReduction="10000"/>
          </a:bodyPr>
          <a:lstStyle/>
          <a:p>
            <a:r>
              <a:rPr lang="en-CA" dirty="0"/>
              <a:t>Cohorts did not include anyone that transferred in after the entry points for each year (e.g., in January or May)</a:t>
            </a:r>
          </a:p>
          <a:p>
            <a:r>
              <a:rPr lang="en-CA" dirty="0"/>
              <a:t>Quantitative analysis did not allow exploration of the reasons why success was occurring although indicators suggest the transfer processes at both institutions are resulting in expected outcomes (e.g., successful performance, graduating at a faster rate)</a:t>
            </a:r>
          </a:p>
          <a:p>
            <a:r>
              <a:rPr lang="en-CA" dirty="0"/>
              <a:t>Data below 10 was masked to preserve privacy </a:t>
            </a:r>
          </a:p>
          <a:p>
            <a:r>
              <a:rPr lang="en-CA" dirty="0"/>
              <a:t>Part-time analyses were limited due to small numbers</a:t>
            </a:r>
          </a:p>
          <a:p>
            <a:r>
              <a:rPr lang="en-CA" dirty="0"/>
              <a:t>Source of transfer credit not fully obvious</a:t>
            </a:r>
          </a:p>
        </p:txBody>
      </p:sp>
    </p:spTree>
    <p:extLst>
      <p:ext uri="{BB962C8B-B14F-4D97-AF65-F5344CB8AC3E}">
        <p14:creationId xmlns:p14="http://schemas.microsoft.com/office/powerpoint/2010/main" val="301548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46FB-81B5-4CEB-891E-FF360E30FF44}"/>
              </a:ext>
            </a:extLst>
          </p:cNvPr>
          <p:cNvSpPr>
            <a:spLocks noGrp="1"/>
          </p:cNvSpPr>
          <p:nvPr>
            <p:ph type="title"/>
          </p:nvPr>
        </p:nvSpPr>
        <p:spPr/>
        <p:txBody>
          <a:bodyPr/>
          <a:lstStyle/>
          <a:p>
            <a:r>
              <a:rPr lang="en-CA" dirty="0"/>
              <a:t>Other Considerations</a:t>
            </a:r>
          </a:p>
        </p:txBody>
      </p:sp>
      <p:sp>
        <p:nvSpPr>
          <p:cNvPr id="3" name="Content Placeholder 2">
            <a:extLst>
              <a:ext uri="{FF2B5EF4-FFF2-40B4-BE49-F238E27FC236}">
                <a16:creationId xmlns:a16="http://schemas.microsoft.com/office/drawing/2014/main" id="{EC5F59C7-CB72-4C94-A2D7-EEE921803BF5}"/>
              </a:ext>
            </a:extLst>
          </p:cNvPr>
          <p:cNvSpPr>
            <a:spLocks noGrp="1"/>
          </p:cNvSpPr>
          <p:nvPr>
            <p:ph idx="1"/>
          </p:nvPr>
        </p:nvSpPr>
        <p:spPr/>
        <p:txBody>
          <a:bodyPr>
            <a:normAutofit fontScale="92500" lnSpcReduction="20000"/>
          </a:bodyPr>
          <a:lstStyle/>
          <a:p>
            <a:r>
              <a:rPr lang="en-CA" dirty="0"/>
              <a:t>Both institutions use a 2.00 to graduate; however, differences exist.</a:t>
            </a:r>
          </a:p>
          <a:p>
            <a:r>
              <a:rPr lang="en-CA" dirty="0"/>
              <a:t>Examples:</a:t>
            </a:r>
          </a:p>
          <a:p>
            <a:pPr lvl="1"/>
            <a:r>
              <a:rPr lang="en-CA" dirty="0"/>
              <a:t>Differences including across faculties/schools or programs</a:t>
            </a:r>
          </a:p>
          <a:p>
            <a:pPr lvl="1"/>
            <a:r>
              <a:rPr lang="en-CA" dirty="0"/>
              <a:t>Differences by types of credential</a:t>
            </a:r>
          </a:p>
          <a:p>
            <a:pPr lvl="1"/>
            <a:r>
              <a:rPr lang="en-CA" dirty="0"/>
              <a:t>Sometimes students were eligible to proceed with lower results but could not proceed to graduation.</a:t>
            </a:r>
          </a:p>
          <a:p>
            <a:pPr lvl="1"/>
            <a:r>
              <a:rPr lang="en-CA" dirty="0"/>
              <a:t>Changes in policy since the time of the study</a:t>
            </a:r>
          </a:p>
          <a:p>
            <a:pPr lvl="1"/>
            <a:r>
              <a:rPr lang="en-CA" dirty="0"/>
              <a:t>Different approaches to calculating GPAs</a:t>
            </a:r>
          </a:p>
          <a:p>
            <a:pPr lvl="1"/>
            <a:r>
              <a:rPr lang="en-CA" dirty="0"/>
              <a:t>Different approaches to weighting courses and terminology (e.g., units vs credits)</a:t>
            </a:r>
          </a:p>
          <a:p>
            <a:pPr lvl="1"/>
            <a:r>
              <a:rPr lang="en-CA" dirty="0"/>
              <a:t>Different course weightings by credential</a:t>
            </a:r>
          </a:p>
          <a:p>
            <a:pPr lvl="1"/>
            <a:r>
              <a:rPr lang="en-CA" dirty="0"/>
              <a:t>Different approaches to assigning credit</a:t>
            </a:r>
          </a:p>
          <a:p>
            <a:endParaRPr lang="en-CA" dirty="0"/>
          </a:p>
        </p:txBody>
      </p:sp>
    </p:spTree>
    <p:extLst>
      <p:ext uri="{BB962C8B-B14F-4D97-AF65-F5344CB8AC3E}">
        <p14:creationId xmlns:p14="http://schemas.microsoft.com/office/powerpoint/2010/main" val="259473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93939A-A7F6-498B-859D-4EA20C8F1623}"/>
              </a:ext>
            </a:extLst>
          </p:cNvPr>
          <p:cNvSpPr>
            <a:spLocks noGrp="1"/>
          </p:cNvSpPr>
          <p:nvPr>
            <p:ph type="title"/>
          </p:nvPr>
        </p:nvSpPr>
        <p:spPr/>
        <p:txBody>
          <a:bodyPr/>
          <a:lstStyle/>
          <a:p>
            <a:r>
              <a:rPr lang="en-CA" dirty="0"/>
              <a:t>UCalgary - Cohorts</a:t>
            </a:r>
          </a:p>
        </p:txBody>
      </p:sp>
      <p:graphicFrame>
        <p:nvGraphicFramePr>
          <p:cNvPr id="10" name="Content Placeholder 9">
            <a:extLst>
              <a:ext uri="{FF2B5EF4-FFF2-40B4-BE49-F238E27FC236}">
                <a16:creationId xmlns:a16="http://schemas.microsoft.com/office/drawing/2014/main" id="{9D3A8F61-CF8B-428E-A2AF-C3E3628C9D47}"/>
              </a:ext>
            </a:extLst>
          </p:cNvPr>
          <p:cNvGraphicFramePr>
            <a:graphicFrameLocks noGrp="1"/>
          </p:cNvGraphicFramePr>
          <p:nvPr>
            <p:ph idx="1"/>
            <p:extLst>
              <p:ext uri="{D42A27DB-BD31-4B8C-83A1-F6EECF244321}">
                <p14:modId xmlns:p14="http://schemas.microsoft.com/office/powerpoint/2010/main" val="911892399"/>
              </p:ext>
            </p:extLst>
          </p:nvPr>
        </p:nvGraphicFramePr>
        <p:xfrm>
          <a:off x="838200" y="1576137"/>
          <a:ext cx="10242885" cy="3499692"/>
        </p:xfrm>
        <a:graphic>
          <a:graphicData uri="http://schemas.openxmlformats.org/drawingml/2006/table">
            <a:tbl>
              <a:tblPr firstRow="1" bandRow="1">
                <a:tableStyleId>{5C22544A-7EE6-4342-B048-85BDC9FD1C3A}</a:tableStyleId>
              </a:tblPr>
              <a:tblGrid>
                <a:gridCol w="3414295">
                  <a:extLst>
                    <a:ext uri="{9D8B030D-6E8A-4147-A177-3AD203B41FA5}">
                      <a16:colId xmlns:a16="http://schemas.microsoft.com/office/drawing/2014/main" val="2201005959"/>
                    </a:ext>
                  </a:extLst>
                </a:gridCol>
                <a:gridCol w="3414295">
                  <a:extLst>
                    <a:ext uri="{9D8B030D-6E8A-4147-A177-3AD203B41FA5}">
                      <a16:colId xmlns:a16="http://schemas.microsoft.com/office/drawing/2014/main" val="2201367132"/>
                    </a:ext>
                  </a:extLst>
                </a:gridCol>
                <a:gridCol w="3414295">
                  <a:extLst>
                    <a:ext uri="{9D8B030D-6E8A-4147-A177-3AD203B41FA5}">
                      <a16:colId xmlns:a16="http://schemas.microsoft.com/office/drawing/2014/main" val="149814693"/>
                    </a:ext>
                  </a:extLst>
                </a:gridCol>
              </a:tblGrid>
              <a:tr h="496004">
                <a:tc>
                  <a:txBody>
                    <a:bodyPr/>
                    <a:lstStyle/>
                    <a:p>
                      <a:r>
                        <a:rPr lang="en-CA" sz="2000" b="1" dirty="0"/>
                        <a:t>Fall 2008-09</a:t>
                      </a:r>
                    </a:p>
                  </a:txBody>
                  <a:tcPr/>
                </a:tc>
                <a:tc>
                  <a:txBody>
                    <a:bodyPr/>
                    <a:lstStyle/>
                    <a:p>
                      <a:r>
                        <a:rPr lang="en-CA" sz="2000" b="1" dirty="0"/>
                        <a:t>Fall 2009-10</a:t>
                      </a:r>
                    </a:p>
                  </a:txBody>
                  <a:tcPr/>
                </a:tc>
                <a:tc>
                  <a:txBody>
                    <a:bodyPr/>
                    <a:lstStyle/>
                    <a:p>
                      <a:r>
                        <a:rPr lang="en-CA" sz="2000" dirty="0"/>
                        <a:t>Fall 2010-11</a:t>
                      </a:r>
                    </a:p>
                  </a:txBody>
                  <a:tcPr/>
                </a:tc>
                <a:extLst>
                  <a:ext uri="{0D108BD9-81ED-4DB2-BD59-A6C34878D82A}">
                    <a16:rowId xmlns:a16="http://schemas.microsoft.com/office/drawing/2014/main" val="128908221"/>
                  </a:ext>
                </a:extLst>
              </a:tr>
              <a:tr h="496004">
                <a:tc gridSpan="3">
                  <a:txBody>
                    <a:bodyPr/>
                    <a:lstStyle/>
                    <a:p>
                      <a:r>
                        <a:rPr lang="en-CA" sz="2000" b="1" dirty="0"/>
                        <a:t>Full-Time</a:t>
                      </a:r>
                    </a:p>
                  </a:txBody>
                  <a:tcPr/>
                </a:tc>
                <a:tc hMerge="1">
                  <a:txBody>
                    <a:bodyPr/>
                    <a:lstStyle/>
                    <a:p>
                      <a:endParaRPr lang="en-CA" sz="3600" dirty="0"/>
                    </a:p>
                  </a:txBody>
                  <a:tcPr/>
                </a:tc>
                <a:tc hMerge="1">
                  <a:txBody>
                    <a:bodyPr/>
                    <a:lstStyle/>
                    <a:p>
                      <a:endParaRPr lang="en-CA" sz="3600" dirty="0"/>
                    </a:p>
                  </a:txBody>
                  <a:tcPr/>
                </a:tc>
                <a:extLst>
                  <a:ext uri="{0D108BD9-81ED-4DB2-BD59-A6C34878D82A}">
                    <a16:rowId xmlns:a16="http://schemas.microsoft.com/office/drawing/2014/main" val="2797789015"/>
                  </a:ext>
                </a:extLst>
              </a:tr>
              <a:tr h="877546">
                <a:tc>
                  <a:txBody>
                    <a:bodyPr/>
                    <a:lstStyle/>
                    <a:p>
                      <a:r>
                        <a:rPr lang="en-CA" sz="2000" dirty="0"/>
                        <a:t>DE = 2794 FT (76%)</a:t>
                      </a:r>
                    </a:p>
                    <a:p>
                      <a:r>
                        <a:rPr lang="en-CA" sz="2000" dirty="0"/>
                        <a:t>TR = 902 (24%)</a:t>
                      </a:r>
                    </a:p>
                    <a:p>
                      <a:r>
                        <a:rPr lang="en-CA" sz="2000" dirty="0"/>
                        <a:t>Total = 3696</a:t>
                      </a:r>
                    </a:p>
                  </a:txBody>
                  <a:tcPr/>
                </a:tc>
                <a:tc>
                  <a:txBody>
                    <a:bodyPr/>
                    <a:lstStyle/>
                    <a:p>
                      <a:r>
                        <a:rPr lang="en-CA" sz="2000" dirty="0"/>
                        <a:t>DE = 2,997 (75%)</a:t>
                      </a:r>
                    </a:p>
                    <a:p>
                      <a:r>
                        <a:rPr lang="en-CA" sz="2000" dirty="0"/>
                        <a:t>TR = 993 (25%)</a:t>
                      </a:r>
                    </a:p>
                    <a:p>
                      <a:r>
                        <a:rPr lang="en-CA" sz="2000" dirty="0"/>
                        <a:t>Total = 3990</a:t>
                      </a:r>
                    </a:p>
                  </a:txBody>
                  <a:tcPr/>
                </a:tc>
                <a:tc>
                  <a:txBody>
                    <a:bodyPr/>
                    <a:lstStyle/>
                    <a:p>
                      <a:r>
                        <a:rPr lang="en-CA" sz="2000" dirty="0"/>
                        <a:t>DE = 2,869 (74%)</a:t>
                      </a:r>
                    </a:p>
                    <a:p>
                      <a:r>
                        <a:rPr lang="en-CA" sz="2000" dirty="0"/>
                        <a:t>TR = 1,015 (26%)</a:t>
                      </a:r>
                    </a:p>
                    <a:p>
                      <a:r>
                        <a:rPr lang="en-CA" sz="2000" dirty="0"/>
                        <a:t>Total = 3884</a:t>
                      </a:r>
                    </a:p>
                  </a:txBody>
                  <a:tcPr/>
                </a:tc>
                <a:extLst>
                  <a:ext uri="{0D108BD9-81ED-4DB2-BD59-A6C34878D82A}">
                    <a16:rowId xmlns:a16="http://schemas.microsoft.com/office/drawing/2014/main" val="252376671"/>
                  </a:ext>
                </a:extLst>
              </a:tr>
              <a:tr h="496004">
                <a:tc>
                  <a:txBody>
                    <a:bodyPr/>
                    <a:lstStyle/>
                    <a:p>
                      <a:r>
                        <a:rPr lang="en-CA" sz="2000" b="1" dirty="0"/>
                        <a:t>Part-Time</a:t>
                      </a:r>
                    </a:p>
                  </a:txBody>
                  <a:tcPr/>
                </a:tc>
                <a:tc>
                  <a:txBody>
                    <a:bodyPr/>
                    <a:lstStyle/>
                    <a:p>
                      <a:endParaRPr lang="en-CA" sz="2000" dirty="0"/>
                    </a:p>
                  </a:txBody>
                  <a:tcPr/>
                </a:tc>
                <a:tc>
                  <a:txBody>
                    <a:bodyPr/>
                    <a:lstStyle/>
                    <a:p>
                      <a:endParaRPr lang="en-CA" sz="2000" dirty="0"/>
                    </a:p>
                  </a:txBody>
                  <a:tcPr/>
                </a:tc>
                <a:extLst>
                  <a:ext uri="{0D108BD9-81ED-4DB2-BD59-A6C34878D82A}">
                    <a16:rowId xmlns:a16="http://schemas.microsoft.com/office/drawing/2014/main" val="2830541920"/>
                  </a:ext>
                </a:extLst>
              </a:tr>
              <a:tr h="877546">
                <a:tc>
                  <a:txBody>
                    <a:bodyPr/>
                    <a:lstStyle/>
                    <a:p>
                      <a:r>
                        <a:rPr lang="en-CA" sz="2000" dirty="0"/>
                        <a:t>DE = 26 PT (38%) </a:t>
                      </a:r>
                    </a:p>
                    <a:p>
                      <a:r>
                        <a:rPr lang="en-CA" sz="2000" dirty="0"/>
                        <a:t>TR = 43 (62%)</a:t>
                      </a:r>
                    </a:p>
                    <a:p>
                      <a:r>
                        <a:rPr lang="en-CA" sz="2000" dirty="0"/>
                        <a:t>Total = 69</a:t>
                      </a:r>
                    </a:p>
                  </a:txBody>
                  <a:tcPr/>
                </a:tc>
                <a:tc>
                  <a:txBody>
                    <a:bodyPr/>
                    <a:lstStyle/>
                    <a:p>
                      <a:r>
                        <a:rPr lang="en-CA" sz="2000" dirty="0"/>
                        <a:t>DE = 19 (23%)</a:t>
                      </a:r>
                    </a:p>
                    <a:p>
                      <a:r>
                        <a:rPr lang="en-CA" sz="2000" dirty="0"/>
                        <a:t>TR = 65 (77%)</a:t>
                      </a:r>
                    </a:p>
                    <a:p>
                      <a:r>
                        <a:rPr lang="en-CA" sz="2000" dirty="0"/>
                        <a:t>Total = 84</a:t>
                      </a:r>
                    </a:p>
                  </a:txBody>
                  <a:tcPr/>
                </a:tc>
                <a:tc>
                  <a:txBody>
                    <a:bodyPr/>
                    <a:lstStyle/>
                    <a:p>
                      <a:r>
                        <a:rPr lang="en-CA" sz="2000" dirty="0"/>
                        <a:t>DE = 27 (28%)</a:t>
                      </a:r>
                    </a:p>
                    <a:p>
                      <a:r>
                        <a:rPr lang="en-CA" sz="2000" dirty="0"/>
                        <a:t>TR = 70 (72%)</a:t>
                      </a:r>
                    </a:p>
                    <a:p>
                      <a:r>
                        <a:rPr lang="en-CA" sz="2000" dirty="0"/>
                        <a:t>Total = 97</a:t>
                      </a:r>
                    </a:p>
                  </a:txBody>
                  <a:tcPr/>
                </a:tc>
                <a:extLst>
                  <a:ext uri="{0D108BD9-81ED-4DB2-BD59-A6C34878D82A}">
                    <a16:rowId xmlns:a16="http://schemas.microsoft.com/office/drawing/2014/main" val="2787577001"/>
                  </a:ext>
                </a:extLst>
              </a:tr>
            </a:tbl>
          </a:graphicData>
        </a:graphic>
      </p:graphicFrame>
      <p:sp>
        <p:nvSpPr>
          <p:cNvPr id="4" name="Oval 3">
            <a:extLst>
              <a:ext uri="{FF2B5EF4-FFF2-40B4-BE49-F238E27FC236}">
                <a16:creationId xmlns:a16="http://schemas.microsoft.com/office/drawing/2014/main" id="{D6C5E450-6F0F-4287-9EED-14E5DA3FF412}"/>
              </a:ext>
            </a:extLst>
          </p:cNvPr>
          <p:cNvSpPr/>
          <p:nvPr/>
        </p:nvSpPr>
        <p:spPr>
          <a:xfrm>
            <a:off x="360947" y="3597442"/>
            <a:ext cx="10788313" cy="220177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8117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93939A-A7F6-498B-859D-4EA20C8F1623}"/>
              </a:ext>
            </a:extLst>
          </p:cNvPr>
          <p:cNvSpPr>
            <a:spLocks noGrp="1"/>
          </p:cNvSpPr>
          <p:nvPr>
            <p:ph type="title"/>
          </p:nvPr>
        </p:nvSpPr>
        <p:spPr>
          <a:xfrm>
            <a:off x="838200" y="256841"/>
            <a:ext cx="10515600" cy="1325563"/>
          </a:xfrm>
        </p:spPr>
        <p:txBody>
          <a:bodyPr/>
          <a:lstStyle/>
          <a:p>
            <a:r>
              <a:rPr lang="en-CA" dirty="0"/>
              <a:t>NAIT Cohorts</a:t>
            </a:r>
          </a:p>
        </p:txBody>
      </p:sp>
      <p:graphicFrame>
        <p:nvGraphicFramePr>
          <p:cNvPr id="10" name="Content Placeholder 9">
            <a:extLst>
              <a:ext uri="{FF2B5EF4-FFF2-40B4-BE49-F238E27FC236}">
                <a16:creationId xmlns:a16="http://schemas.microsoft.com/office/drawing/2014/main" id="{9D3A8F61-CF8B-428E-A2AF-C3E3628C9D47}"/>
              </a:ext>
            </a:extLst>
          </p:cNvPr>
          <p:cNvGraphicFramePr>
            <a:graphicFrameLocks noGrp="1"/>
          </p:cNvGraphicFramePr>
          <p:nvPr>
            <p:ph idx="1"/>
            <p:extLst>
              <p:ext uri="{D42A27DB-BD31-4B8C-83A1-F6EECF244321}">
                <p14:modId xmlns:p14="http://schemas.microsoft.com/office/powerpoint/2010/main" val="459776490"/>
              </p:ext>
            </p:extLst>
          </p:nvPr>
        </p:nvGraphicFramePr>
        <p:xfrm>
          <a:off x="0" y="1220804"/>
          <a:ext cx="12192000" cy="503916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01005959"/>
                    </a:ext>
                  </a:extLst>
                </a:gridCol>
                <a:gridCol w="4064000">
                  <a:extLst>
                    <a:ext uri="{9D8B030D-6E8A-4147-A177-3AD203B41FA5}">
                      <a16:colId xmlns:a16="http://schemas.microsoft.com/office/drawing/2014/main" val="2201367132"/>
                    </a:ext>
                  </a:extLst>
                </a:gridCol>
                <a:gridCol w="4064000">
                  <a:extLst>
                    <a:ext uri="{9D8B030D-6E8A-4147-A177-3AD203B41FA5}">
                      <a16:colId xmlns:a16="http://schemas.microsoft.com/office/drawing/2014/main" val="149814693"/>
                    </a:ext>
                  </a:extLst>
                </a:gridCol>
              </a:tblGrid>
              <a:tr h="414031">
                <a:tc>
                  <a:txBody>
                    <a:bodyPr/>
                    <a:lstStyle/>
                    <a:p>
                      <a:r>
                        <a:rPr lang="en-CA" sz="2000" b="1" dirty="0"/>
                        <a:t>Fall 2008-09</a:t>
                      </a:r>
                    </a:p>
                  </a:txBody>
                  <a:tcPr/>
                </a:tc>
                <a:tc>
                  <a:txBody>
                    <a:bodyPr/>
                    <a:lstStyle/>
                    <a:p>
                      <a:r>
                        <a:rPr lang="en-CA" sz="2000" b="1" dirty="0"/>
                        <a:t>Fall 2009-10</a:t>
                      </a:r>
                    </a:p>
                  </a:txBody>
                  <a:tcPr/>
                </a:tc>
                <a:tc>
                  <a:txBody>
                    <a:bodyPr/>
                    <a:lstStyle/>
                    <a:p>
                      <a:r>
                        <a:rPr lang="en-CA" sz="2000" dirty="0"/>
                        <a:t>Fall 2010-11</a:t>
                      </a:r>
                    </a:p>
                  </a:txBody>
                  <a:tcPr/>
                </a:tc>
                <a:extLst>
                  <a:ext uri="{0D108BD9-81ED-4DB2-BD59-A6C34878D82A}">
                    <a16:rowId xmlns:a16="http://schemas.microsoft.com/office/drawing/2014/main" val="128908221"/>
                  </a:ext>
                </a:extLst>
              </a:tr>
              <a:tr h="414031">
                <a:tc gridSpan="3">
                  <a:txBody>
                    <a:bodyPr/>
                    <a:lstStyle/>
                    <a:p>
                      <a:r>
                        <a:rPr lang="en-CA" sz="2000" b="1" dirty="0"/>
                        <a:t>Full-Time and Part-Time</a:t>
                      </a:r>
                    </a:p>
                  </a:txBody>
                  <a:tcPr/>
                </a:tc>
                <a:tc hMerge="1">
                  <a:txBody>
                    <a:bodyPr/>
                    <a:lstStyle/>
                    <a:p>
                      <a:endParaRPr lang="en-CA" sz="2000" dirty="0"/>
                    </a:p>
                  </a:txBody>
                  <a:tcPr/>
                </a:tc>
                <a:tc hMerge="1">
                  <a:txBody>
                    <a:bodyPr/>
                    <a:lstStyle/>
                    <a:p>
                      <a:endParaRPr lang="en-CA" sz="2000" dirty="0"/>
                    </a:p>
                  </a:txBody>
                  <a:tcPr/>
                </a:tc>
                <a:extLst>
                  <a:ext uri="{0D108BD9-81ED-4DB2-BD59-A6C34878D82A}">
                    <a16:rowId xmlns:a16="http://schemas.microsoft.com/office/drawing/2014/main" val="542666113"/>
                  </a:ext>
                </a:extLst>
              </a:tr>
              <a:tr h="732517">
                <a:tc>
                  <a:txBody>
                    <a:bodyPr/>
                    <a:lstStyle/>
                    <a:p>
                      <a:r>
                        <a:rPr lang="en-CA" sz="2000" dirty="0"/>
                        <a:t>DE = 2226 FT (90%); 17 PT (63%)</a:t>
                      </a:r>
                    </a:p>
                    <a:p>
                      <a:r>
                        <a:rPr lang="en-CA" sz="2000" dirty="0"/>
                        <a:t>TR = 253 FT (10%); 10 PT (37%)</a:t>
                      </a:r>
                    </a:p>
                  </a:txBody>
                  <a:tcPr/>
                </a:tc>
                <a:tc>
                  <a:txBody>
                    <a:bodyPr/>
                    <a:lstStyle/>
                    <a:p>
                      <a:r>
                        <a:rPr lang="en-CA" sz="2000" dirty="0"/>
                        <a:t>DE = 2161 FT (84%); 36 PT (57%)</a:t>
                      </a:r>
                    </a:p>
                    <a:p>
                      <a:r>
                        <a:rPr lang="en-CA" sz="2000" dirty="0"/>
                        <a:t>TR = 425 FT (16%); 27 PT (43%)</a:t>
                      </a:r>
                    </a:p>
                  </a:txBody>
                  <a:tcPr/>
                </a:tc>
                <a:tc>
                  <a:txBody>
                    <a:bodyPr/>
                    <a:lstStyle/>
                    <a:p>
                      <a:r>
                        <a:rPr lang="en-CA" sz="2000" dirty="0"/>
                        <a:t>DE = 2279 (85%); 21 PT (24%)</a:t>
                      </a:r>
                    </a:p>
                    <a:p>
                      <a:r>
                        <a:rPr lang="en-CA" sz="2000" dirty="0"/>
                        <a:t>TR = 408 (15%); 66 PT (76%)</a:t>
                      </a:r>
                    </a:p>
                  </a:txBody>
                  <a:tcPr/>
                </a:tc>
                <a:extLst>
                  <a:ext uri="{0D108BD9-81ED-4DB2-BD59-A6C34878D82A}">
                    <a16:rowId xmlns:a16="http://schemas.microsoft.com/office/drawing/2014/main" val="414210"/>
                  </a:ext>
                </a:extLst>
              </a:tr>
              <a:tr h="414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dirty="0"/>
                        <a:t>Applied Degree FT</a:t>
                      </a:r>
                    </a:p>
                  </a:txBody>
                  <a:tcPr/>
                </a:tc>
                <a:tc>
                  <a:txBody>
                    <a:bodyPr/>
                    <a:lstStyle/>
                    <a:p>
                      <a:endParaRPr lang="en-CA" sz="2000" b="1" dirty="0"/>
                    </a:p>
                  </a:txBody>
                  <a:tcPr/>
                </a:tc>
                <a:tc>
                  <a:txBody>
                    <a:bodyPr/>
                    <a:lstStyle/>
                    <a:p>
                      <a:endParaRPr lang="en-CA" sz="2000" b="1" dirty="0"/>
                    </a:p>
                  </a:txBody>
                  <a:tcPr/>
                </a:tc>
                <a:extLst>
                  <a:ext uri="{0D108BD9-81ED-4DB2-BD59-A6C34878D82A}">
                    <a16:rowId xmlns:a16="http://schemas.microsoft.com/office/drawing/2014/main" val="2798817090"/>
                  </a:ext>
                </a:extLst>
              </a:tr>
              <a:tr h="714849">
                <a:tc>
                  <a:txBody>
                    <a:bodyPr/>
                    <a:lstStyle/>
                    <a:p>
                      <a:r>
                        <a:rPr lang="en-CA" sz="2000" dirty="0"/>
                        <a:t>DE = 87; TR = 5</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Total (FT) = 92</a:t>
                      </a:r>
                    </a:p>
                  </a:txBody>
                  <a:tcPr/>
                </a:tc>
                <a:tc>
                  <a:txBody>
                    <a:bodyPr/>
                    <a:lstStyle/>
                    <a:p>
                      <a:r>
                        <a:rPr lang="en-CA" sz="2000" dirty="0"/>
                        <a:t>DE = 90; TR = 12</a:t>
                      </a:r>
                    </a:p>
                    <a:p>
                      <a:r>
                        <a:rPr lang="en-CA" sz="2000" dirty="0"/>
                        <a:t>Total (FT) = 102</a:t>
                      </a:r>
                    </a:p>
                  </a:txBody>
                  <a:tcPr/>
                </a:tc>
                <a:tc>
                  <a:txBody>
                    <a:bodyPr/>
                    <a:lstStyle/>
                    <a:p>
                      <a:r>
                        <a:rPr lang="en-CA" sz="2000" dirty="0"/>
                        <a:t>DE = 71; TR = 9</a:t>
                      </a:r>
                    </a:p>
                    <a:p>
                      <a:r>
                        <a:rPr lang="en-CA" sz="2000" dirty="0"/>
                        <a:t>Total (FT) = 78</a:t>
                      </a:r>
                    </a:p>
                  </a:txBody>
                  <a:tcPr/>
                </a:tc>
                <a:extLst>
                  <a:ext uri="{0D108BD9-81ED-4DB2-BD59-A6C34878D82A}">
                    <a16:rowId xmlns:a16="http://schemas.microsoft.com/office/drawing/2014/main" val="2239459222"/>
                  </a:ext>
                </a:extLst>
              </a:tr>
              <a:tr h="414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dirty="0"/>
                        <a:t>Degree FT</a:t>
                      </a:r>
                    </a:p>
                  </a:txBody>
                  <a:tcPr/>
                </a:tc>
                <a:tc>
                  <a:txBody>
                    <a:bodyPr/>
                    <a:lstStyle/>
                    <a:p>
                      <a:endParaRPr lang="en-CA" sz="2000" b="1" dirty="0"/>
                    </a:p>
                  </a:txBody>
                  <a:tcPr/>
                </a:tc>
                <a:tc>
                  <a:txBody>
                    <a:bodyPr/>
                    <a:lstStyle/>
                    <a:p>
                      <a:endParaRPr lang="en-CA" sz="2000" b="1" dirty="0"/>
                    </a:p>
                  </a:txBody>
                  <a:tcPr/>
                </a:tc>
                <a:extLst>
                  <a:ext uri="{0D108BD9-81ED-4DB2-BD59-A6C34878D82A}">
                    <a16:rowId xmlns:a16="http://schemas.microsoft.com/office/drawing/2014/main" val="1524866343"/>
                  </a:ext>
                </a:extLst>
              </a:tr>
              <a:tr h="789127">
                <a:tc>
                  <a:txBody>
                    <a:bodyPr/>
                    <a:lstStyle/>
                    <a:p>
                      <a:r>
                        <a:rPr lang="en-CA" sz="2000" dirty="0"/>
                        <a:t>DE = 47; TR = 7</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Total (FT) = 54</a:t>
                      </a:r>
                    </a:p>
                  </a:txBody>
                  <a:tcPr/>
                </a:tc>
                <a:tc>
                  <a:txBody>
                    <a:bodyPr/>
                    <a:lstStyle/>
                    <a:p>
                      <a:r>
                        <a:rPr lang="en-CA" sz="2000" dirty="0"/>
                        <a:t>DE = 46; TR = 146</a:t>
                      </a:r>
                    </a:p>
                    <a:p>
                      <a:r>
                        <a:rPr lang="en-CA" sz="2000" dirty="0"/>
                        <a:t>Total (FT) = 192</a:t>
                      </a:r>
                    </a:p>
                  </a:txBody>
                  <a:tcPr/>
                </a:tc>
                <a:tc>
                  <a:txBody>
                    <a:bodyPr/>
                    <a:lstStyle/>
                    <a:p>
                      <a:r>
                        <a:rPr lang="en-CA" sz="2000" dirty="0"/>
                        <a:t>DE = 47; TR = 180</a:t>
                      </a:r>
                    </a:p>
                    <a:p>
                      <a:r>
                        <a:rPr lang="en-CA" sz="2000" dirty="0"/>
                        <a:t>Total (FT) = 227</a:t>
                      </a:r>
                    </a:p>
                  </a:txBody>
                  <a:tcPr/>
                </a:tc>
                <a:extLst>
                  <a:ext uri="{0D108BD9-81ED-4DB2-BD59-A6C34878D82A}">
                    <a16:rowId xmlns:a16="http://schemas.microsoft.com/office/drawing/2014/main" val="4289863618"/>
                  </a:ext>
                </a:extLst>
              </a:tr>
              <a:tr h="414031">
                <a:tc>
                  <a:txBody>
                    <a:bodyPr/>
                    <a:lstStyle/>
                    <a:p>
                      <a:r>
                        <a:rPr lang="en-CA" sz="2000" b="1" dirty="0"/>
                        <a:t>Diplomas FT</a:t>
                      </a:r>
                    </a:p>
                  </a:txBody>
                  <a:tcPr/>
                </a:tc>
                <a:tc>
                  <a:txBody>
                    <a:bodyPr/>
                    <a:lstStyle/>
                    <a:p>
                      <a:endParaRPr lang="en-CA" sz="2000" dirty="0"/>
                    </a:p>
                  </a:txBody>
                  <a:tcPr/>
                </a:tc>
                <a:tc>
                  <a:txBody>
                    <a:bodyPr/>
                    <a:lstStyle/>
                    <a:p>
                      <a:endParaRPr lang="en-CA" sz="2000" dirty="0"/>
                    </a:p>
                  </a:txBody>
                  <a:tcPr/>
                </a:tc>
                <a:extLst>
                  <a:ext uri="{0D108BD9-81ED-4DB2-BD59-A6C34878D82A}">
                    <a16:rowId xmlns:a16="http://schemas.microsoft.com/office/drawing/2014/main" val="3514038083"/>
                  </a:ext>
                </a:extLst>
              </a:tr>
              <a:tr h="732517">
                <a:tc>
                  <a:txBody>
                    <a:bodyPr/>
                    <a:lstStyle/>
                    <a:p>
                      <a:r>
                        <a:rPr lang="en-CA" sz="2000" dirty="0"/>
                        <a:t>DE = 2092; TR = 241</a:t>
                      </a:r>
                    </a:p>
                    <a:p>
                      <a:r>
                        <a:rPr lang="en-CA" sz="2000" dirty="0"/>
                        <a:t>Total (FT) = 2333</a:t>
                      </a:r>
                    </a:p>
                  </a:txBody>
                  <a:tcPr/>
                </a:tc>
                <a:tc>
                  <a:txBody>
                    <a:bodyPr/>
                    <a:lstStyle/>
                    <a:p>
                      <a:r>
                        <a:rPr lang="en-CA" sz="2000" dirty="0"/>
                        <a:t>DE = 2025; TR = 267</a:t>
                      </a:r>
                    </a:p>
                    <a:p>
                      <a:r>
                        <a:rPr lang="en-CA" sz="2000" dirty="0"/>
                        <a:t>Total (FT) = 2333</a:t>
                      </a:r>
                    </a:p>
                  </a:txBody>
                  <a:tcPr/>
                </a:tc>
                <a:tc>
                  <a:txBody>
                    <a:bodyPr/>
                    <a:lstStyle/>
                    <a:p>
                      <a:r>
                        <a:rPr lang="en-CA" sz="2000" dirty="0"/>
                        <a:t>DE = 2161; TR = 219 </a:t>
                      </a:r>
                    </a:p>
                    <a:p>
                      <a:r>
                        <a:rPr lang="en-CA" sz="2000" dirty="0"/>
                        <a:t>Total (FT) = 2380</a:t>
                      </a:r>
                    </a:p>
                  </a:txBody>
                  <a:tcPr/>
                </a:tc>
                <a:extLst>
                  <a:ext uri="{0D108BD9-81ED-4DB2-BD59-A6C34878D82A}">
                    <a16:rowId xmlns:a16="http://schemas.microsoft.com/office/drawing/2014/main" val="2552212972"/>
                  </a:ext>
                </a:extLst>
              </a:tr>
            </a:tbl>
          </a:graphicData>
        </a:graphic>
      </p:graphicFrame>
      <p:sp>
        <p:nvSpPr>
          <p:cNvPr id="4" name="Oval 3">
            <a:extLst>
              <a:ext uri="{FF2B5EF4-FFF2-40B4-BE49-F238E27FC236}">
                <a16:creationId xmlns:a16="http://schemas.microsoft.com/office/drawing/2014/main" id="{C90ADC4E-C701-45CA-B190-AF62BF4CA97A}"/>
              </a:ext>
            </a:extLst>
          </p:cNvPr>
          <p:cNvSpPr/>
          <p:nvPr/>
        </p:nvSpPr>
        <p:spPr>
          <a:xfrm>
            <a:off x="1792706" y="1956819"/>
            <a:ext cx="1828800" cy="97888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FCF92993-DDEB-4E0D-BC20-794D5FA0C1C0}"/>
              </a:ext>
            </a:extLst>
          </p:cNvPr>
          <p:cNvSpPr/>
          <p:nvPr/>
        </p:nvSpPr>
        <p:spPr>
          <a:xfrm>
            <a:off x="838200" y="3035650"/>
            <a:ext cx="954506" cy="63398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8484E6CB-639D-43A2-B757-8EB2AF348B13}"/>
              </a:ext>
            </a:extLst>
          </p:cNvPr>
          <p:cNvSpPr/>
          <p:nvPr/>
        </p:nvSpPr>
        <p:spPr>
          <a:xfrm>
            <a:off x="858253" y="4071960"/>
            <a:ext cx="954506" cy="63398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E52327D3-EE6B-49C5-B917-363DE465C5BF}"/>
              </a:ext>
            </a:extLst>
          </p:cNvPr>
          <p:cNvSpPr/>
          <p:nvPr/>
        </p:nvSpPr>
        <p:spPr>
          <a:xfrm>
            <a:off x="4997115" y="3112009"/>
            <a:ext cx="954505" cy="63398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3997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2043663"/>
            <a:ext cx="6105194" cy="2031055"/>
          </a:xfrm>
        </p:spPr>
        <p:txBody>
          <a:bodyPr vert="horz" lIns="91440" tIns="45720" rIns="91440" bIns="45720" rtlCol="0" anchor="b">
            <a:normAutofit/>
          </a:bodyPr>
          <a:lstStyle/>
          <a:p>
            <a:r>
              <a:rPr lang="en-US" sz="4700" kern="1200" dirty="0">
                <a:solidFill>
                  <a:srgbClr val="FFFFFF"/>
                </a:solidFill>
              </a:rPr>
              <a:t>Key Definitions</a:t>
            </a:r>
          </a:p>
        </p:txBody>
      </p:sp>
      <p:sp>
        <p:nvSpPr>
          <p:cNvPr id="8" name="TextBox 7">
            <a:extLst>
              <a:ext uri="{FF2B5EF4-FFF2-40B4-BE49-F238E27FC236}">
                <a16:creationId xmlns:a16="http://schemas.microsoft.com/office/drawing/2014/main" id="{07602B18-2DD3-474E-A418-411C1FCD6E0E}"/>
              </a:ext>
            </a:extLst>
          </p:cNvPr>
          <p:cNvSpPr txBox="1"/>
          <p:nvPr/>
        </p:nvSpPr>
        <p:spPr>
          <a:xfrm>
            <a:off x="8735118" y="6008590"/>
            <a:ext cx="2743200" cy="369332"/>
          </a:xfrm>
          <a:prstGeom prst="rect">
            <a:avLst/>
          </a:prstGeom>
          <a:noFill/>
        </p:spPr>
        <p:txBody>
          <a:bodyPr wrap="square" rtlCol="0">
            <a:spAutoFit/>
          </a:bodyPr>
          <a:lstStyle/>
          <a:p>
            <a:pPr algn="r"/>
            <a:r>
              <a:rPr lang="en-CA" b="1" dirty="0"/>
              <a:t>Research funded by</a:t>
            </a:r>
          </a:p>
        </p:txBody>
      </p:sp>
      <p:pic>
        <p:nvPicPr>
          <p:cNvPr id="9" name="Picture 8" descr="A close up of a sign&#10;&#10;Description generated with very high confidence">
            <a:extLst>
              <a:ext uri="{FF2B5EF4-FFF2-40B4-BE49-F238E27FC236}">
                <a16:creationId xmlns:a16="http://schemas.microsoft.com/office/drawing/2014/main" id="{2F95FB06-4B5E-4FF5-911A-79C611AAB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796" y="6193256"/>
            <a:ext cx="2967094" cy="594596"/>
          </a:xfrm>
          <a:prstGeom prst="rect">
            <a:avLst/>
          </a:prstGeom>
        </p:spPr>
      </p:pic>
    </p:spTree>
    <p:extLst>
      <p:ext uri="{BB962C8B-B14F-4D97-AF65-F5344CB8AC3E}">
        <p14:creationId xmlns:p14="http://schemas.microsoft.com/office/powerpoint/2010/main" val="1143460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465D6-5B79-4475-B654-8F604F74CD2F}"/>
              </a:ext>
            </a:extLst>
          </p:cNvPr>
          <p:cNvSpPr>
            <a:spLocks noGrp="1"/>
          </p:cNvSpPr>
          <p:nvPr>
            <p:ph type="title"/>
          </p:nvPr>
        </p:nvSpPr>
        <p:spPr/>
        <p:txBody>
          <a:bodyPr/>
          <a:lstStyle/>
          <a:p>
            <a:r>
              <a:rPr lang="en-CA" dirty="0"/>
              <a:t>UCalgary: Successful Student</a:t>
            </a:r>
          </a:p>
        </p:txBody>
      </p:sp>
      <p:sp>
        <p:nvSpPr>
          <p:cNvPr id="3" name="Content Placeholder 2">
            <a:extLst>
              <a:ext uri="{FF2B5EF4-FFF2-40B4-BE49-F238E27FC236}">
                <a16:creationId xmlns:a16="http://schemas.microsoft.com/office/drawing/2014/main" id="{33DA73E1-5D78-48BA-8892-D5ECE24F74BC}"/>
              </a:ext>
            </a:extLst>
          </p:cNvPr>
          <p:cNvSpPr>
            <a:spLocks noGrp="1"/>
          </p:cNvSpPr>
          <p:nvPr>
            <p:ph idx="1"/>
          </p:nvPr>
        </p:nvSpPr>
        <p:spPr/>
        <p:txBody>
          <a:bodyPr>
            <a:normAutofit/>
          </a:bodyPr>
          <a:lstStyle/>
          <a:p>
            <a:r>
              <a:rPr lang="en-CA" dirty="0"/>
              <a:t>Cumulative 2.00 GPA</a:t>
            </a:r>
          </a:p>
          <a:p>
            <a:pPr lvl="1"/>
            <a:r>
              <a:rPr lang="en-CA" dirty="0"/>
              <a:t>A student with a grade point average that qualified them for graduation at either the point of graduation or at last point of registration. Used ‘First Term Maxi Grade’ and the ‘Last Term Maxi Grade’.</a:t>
            </a:r>
          </a:p>
          <a:p>
            <a:r>
              <a:rPr lang="en-CA" dirty="0"/>
              <a:t>Graduation</a:t>
            </a:r>
          </a:p>
          <a:p>
            <a:pPr lvl="1"/>
            <a:r>
              <a:rPr lang="en-CA" dirty="0"/>
              <a:t>A student who graduated (note: graduation regulations can sometimes vary by program).</a:t>
            </a:r>
          </a:p>
          <a:p>
            <a:r>
              <a:rPr lang="en-CA" dirty="0"/>
              <a:t>In Good Standing/Eligible to Continue</a:t>
            </a:r>
          </a:p>
          <a:p>
            <a:pPr lvl="1"/>
            <a:r>
              <a:rPr lang="en-CA" dirty="0"/>
              <a:t>Any student with last GPA at 2.00 or higher and eligible to continue.</a:t>
            </a:r>
          </a:p>
          <a:p>
            <a:endParaRPr lang="en-CA" dirty="0"/>
          </a:p>
        </p:txBody>
      </p:sp>
    </p:spTree>
    <p:extLst>
      <p:ext uri="{BB962C8B-B14F-4D97-AF65-F5344CB8AC3E}">
        <p14:creationId xmlns:p14="http://schemas.microsoft.com/office/powerpoint/2010/main" val="3377100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465D6-5B79-4475-B654-8F604F74CD2F}"/>
              </a:ext>
            </a:extLst>
          </p:cNvPr>
          <p:cNvSpPr>
            <a:spLocks noGrp="1"/>
          </p:cNvSpPr>
          <p:nvPr>
            <p:ph type="title"/>
          </p:nvPr>
        </p:nvSpPr>
        <p:spPr/>
        <p:txBody>
          <a:bodyPr/>
          <a:lstStyle/>
          <a:p>
            <a:r>
              <a:rPr lang="en-CA" dirty="0"/>
              <a:t>NAIT: Successful Student</a:t>
            </a:r>
          </a:p>
        </p:txBody>
      </p:sp>
      <p:sp>
        <p:nvSpPr>
          <p:cNvPr id="3" name="Content Placeholder 2">
            <a:extLst>
              <a:ext uri="{FF2B5EF4-FFF2-40B4-BE49-F238E27FC236}">
                <a16:creationId xmlns:a16="http://schemas.microsoft.com/office/drawing/2014/main" id="{33DA73E1-5D78-48BA-8892-D5ECE24F74BC}"/>
              </a:ext>
            </a:extLst>
          </p:cNvPr>
          <p:cNvSpPr>
            <a:spLocks noGrp="1"/>
          </p:cNvSpPr>
          <p:nvPr>
            <p:ph idx="1"/>
          </p:nvPr>
        </p:nvSpPr>
        <p:spPr/>
        <p:txBody>
          <a:bodyPr>
            <a:normAutofit lnSpcReduction="10000"/>
          </a:bodyPr>
          <a:lstStyle/>
          <a:p>
            <a:r>
              <a:rPr lang="en-CA" dirty="0"/>
              <a:t>Cumulative 2.00 GPA</a:t>
            </a:r>
          </a:p>
          <a:p>
            <a:pPr lvl="1"/>
            <a:r>
              <a:rPr lang="en-CA" dirty="0"/>
              <a:t>A student with a grade point average that qualified them for graduation at either the point of graduation or at last point of registration. Used the GPA at the end of the first year (Sept to April) and the cumulative GPA at the last point of registration or graduation.</a:t>
            </a:r>
          </a:p>
          <a:p>
            <a:r>
              <a:rPr lang="en-CA" dirty="0"/>
              <a:t>Graduation</a:t>
            </a:r>
          </a:p>
          <a:p>
            <a:pPr lvl="1"/>
            <a:r>
              <a:rPr lang="en-CA" dirty="0"/>
              <a:t>A student who graduated (note: graduation regulations can sometimes vary by program).</a:t>
            </a:r>
          </a:p>
          <a:p>
            <a:r>
              <a:rPr lang="en-CA" dirty="0"/>
              <a:t>In Good Standing/Eligible to Continue</a:t>
            </a:r>
          </a:p>
          <a:p>
            <a:pPr lvl="1"/>
            <a:r>
              <a:rPr lang="en-CA" dirty="0"/>
              <a:t>Any student with last GPA at 2.00 or higher and eligible to continue.</a:t>
            </a:r>
          </a:p>
          <a:p>
            <a:endParaRPr lang="en-CA" dirty="0"/>
          </a:p>
        </p:txBody>
      </p:sp>
    </p:spTree>
    <p:extLst>
      <p:ext uri="{BB962C8B-B14F-4D97-AF65-F5344CB8AC3E}">
        <p14:creationId xmlns:p14="http://schemas.microsoft.com/office/powerpoint/2010/main" val="3065154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0CB6-07E6-4226-B823-52676B2F087D}"/>
              </a:ext>
            </a:extLst>
          </p:cNvPr>
          <p:cNvSpPr>
            <a:spLocks noGrp="1"/>
          </p:cNvSpPr>
          <p:nvPr>
            <p:ph type="title"/>
          </p:nvPr>
        </p:nvSpPr>
        <p:spPr/>
        <p:txBody>
          <a:bodyPr/>
          <a:lstStyle/>
          <a:p>
            <a:r>
              <a:rPr lang="en-CA" dirty="0"/>
              <a:t>Both: GPAs</a:t>
            </a:r>
          </a:p>
        </p:txBody>
      </p:sp>
      <p:sp>
        <p:nvSpPr>
          <p:cNvPr id="3" name="Content Placeholder 2">
            <a:extLst>
              <a:ext uri="{FF2B5EF4-FFF2-40B4-BE49-F238E27FC236}">
                <a16:creationId xmlns:a16="http://schemas.microsoft.com/office/drawing/2014/main" id="{8DFE1BDB-1D7C-4451-A29C-9495BB8C2C76}"/>
              </a:ext>
            </a:extLst>
          </p:cNvPr>
          <p:cNvSpPr>
            <a:spLocks noGrp="1"/>
          </p:cNvSpPr>
          <p:nvPr>
            <p:ph idx="1"/>
          </p:nvPr>
        </p:nvSpPr>
        <p:spPr/>
        <p:txBody>
          <a:bodyPr>
            <a:normAutofit/>
          </a:bodyPr>
          <a:lstStyle/>
          <a:p>
            <a:r>
              <a:rPr lang="en-US" b="1" dirty="0"/>
              <a:t>Average GPA:</a:t>
            </a:r>
            <a:r>
              <a:rPr lang="en-US" dirty="0"/>
              <a:t> refers to a calculated average used in this study to establish evidence of performance success. It is based on the number of students in a cohort and specific grade point average calculations for each student provided by each institution.</a:t>
            </a:r>
            <a:endParaRPr lang="en-CA" dirty="0"/>
          </a:p>
          <a:p>
            <a:r>
              <a:rPr lang="en-CA" b="1" dirty="0"/>
              <a:t>Grade Point Average (GPA): </a:t>
            </a:r>
            <a:r>
              <a:rPr lang="en-CA" dirty="0"/>
              <a:t>refers to</a:t>
            </a:r>
            <a:r>
              <a:rPr lang="en-CA" b="1" dirty="0"/>
              <a:t> </a:t>
            </a:r>
            <a:r>
              <a:rPr lang="en-CA" dirty="0"/>
              <a:t>the grade a student received for completing an array of courses at the institution. Note: at UCalgary, grades are </a:t>
            </a:r>
            <a:r>
              <a:rPr lang="en-US" dirty="0"/>
              <a:t>weighted to the value of the courses which are expressed in ‘units’ as opposed to credits.</a:t>
            </a:r>
            <a:endParaRPr lang="en-CA" dirty="0"/>
          </a:p>
          <a:p>
            <a:endParaRPr lang="en-CA" dirty="0"/>
          </a:p>
        </p:txBody>
      </p:sp>
    </p:spTree>
    <p:extLst>
      <p:ext uri="{BB962C8B-B14F-4D97-AF65-F5344CB8AC3E}">
        <p14:creationId xmlns:p14="http://schemas.microsoft.com/office/powerpoint/2010/main" val="317544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0CB6-07E6-4226-B823-52676B2F087D}"/>
              </a:ext>
            </a:extLst>
          </p:cNvPr>
          <p:cNvSpPr>
            <a:spLocks noGrp="1"/>
          </p:cNvSpPr>
          <p:nvPr>
            <p:ph type="title"/>
          </p:nvPr>
        </p:nvSpPr>
        <p:spPr/>
        <p:txBody>
          <a:bodyPr/>
          <a:lstStyle/>
          <a:p>
            <a:r>
              <a:rPr lang="en-CA" dirty="0"/>
              <a:t>UCalgary: GPAs</a:t>
            </a:r>
          </a:p>
        </p:txBody>
      </p:sp>
      <p:sp>
        <p:nvSpPr>
          <p:cNvPr id="3" name="Content Placeholder 2">
            <a:extLst>
              <a:ext uri="{FF2B5EF4-FFF2-40B4-BE49-F238E27FC236}">
                <a16:creationId xmlns:a16="http://schemas.microsoft.com/office/drawing/2014/main" id="{8DFE1BDB-1D7C-4451-A29C-9495BB8C2C76}"/>
              </a:ext>
            </a:extLst>
          </p:cNvPr>
          <p:cNvSpPr>
            <a:spLocks noGrp="1"/>
          </p:cNvSpPr>
          <p:nvPr>
            <p:ph idx="1"/>
          </p:nvPr>
        </p:nvSpPr>
        <p:spPr/>
        <p:txBody>
          <a:bodyPr>
            <a:normAutofit/>
          </a:bodyPr>
          <a:lstStyle/>
          <a:p>
            <a:r>
              <a:rPr lang="en-US" b="1" dirty="0"/>
              <a:t>First Maxi Term GPA: </a:t>
            </a:r>
            <a:r>
              <a:rPr lang="en-US" dirty="0"/>
              <a:t>refers to the cumulative grade point average achieved by a student by the end of the first and second term of their studies.</a:t>
            </a:r>
            <a:r>
              <a:rPr lang="en-US" b="1" dirty="0"/>
              <a:t> </a:t>
            </a:r>
            <a:endParaRPr lang="en-CA" dirty="0"/>
          </a:p>
          <a:p>
            <a:r>
              <a:rPr lang="en-US" b="1" dirty="0"/>
              <a:t>Last Maxi Term GPA: </a:t>
            </a:r>
            <a:r>
              <a:rPr lang="en-US" dirty="0"/>
              <a:t>refers to the cumulative grade point average achieved by a student for their entire studies at UCalgary as of the last point of registration.</a:t>
            </a:r>
            <a:endParaRPr lang="en-CA" dirty="0"/>
          </a:p>
          <a:p>
            <a:endParaRPr lang="en-CA" dirty="0"/>
          </a:p>
        </p:txBody>
      </p:sp>
    </p:spTree>
    <p:extLst>
      <p:ext uri="{BB962C8B-B14F-4D97-AF65-F5344CB8AC3E}">
        <p14:creationId xmlns:p14="http://schemas.microsoft.com/office/powerpoint/2010/main" val="4255801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8495-01C8-4C5E-BBF4-AF54AE3AAD07}"/>
              </a:ext>
            </a:extLst>
          </p:cNvPr>
          <p:cNvSpPr>
            <a:spLocks noGrp="1"/>
          </p:cNvSpPr>
          <p:nvPr>
            <p:ph type="title"/>
          </p:nvPr>
        </p:nvSpPr>
        <p:spPr/>
        <p:txBody>
          <a:bodyPr/>
          <a:lstStyle/>
          <a:p>
            <a:r>
              <a:rPr lang="en-CA" dirty="0"/>
              <a:t>Both: Analysis</a:t>
            </a:r>
          </a:p>
        </p:txBody>
      </p:sp>
      <p:sp>
        <p:nvSpPr>
          <p:cNvPr id="3" name="Content Placeholder 2">
            <a:extLst>
              <a:ext uri="{FF2B5EF4-FFF2-40B4-BE49-F238E27FC236}">
                <a16:creationId xmlns:a16="http://schemas.microsoft.com/office/drawing/2014/main" id="{A92CB1A1-72DB-4B88-98AC-7E297F8BBDE7}"/>
              </a:ext>
            </a:extLst>
          </p:cNvPr>
          <p:cNvSpPr>
            <a:spLocks noGrp="1"/>
          </p:cNvSpPr>
          <p:nvPr>
            <p:ph idx="1"/>
          </p:nvPr>
        </p:nvSpPr>
        <p:spPr>
          <a:xfrm>
            <a:off x="838200" y="1649292"/>
            <a:ext cx="10515600" cy="4843583"/>
          </a:xfrm>
        </p:spPr>
        <p:txBody>
          <a:bodyPr>
            <a:normAutofit/>
          </a:bodyPr>
          <a:lstStyle/>
          <a:p>
            <a:pPr lvl="0"/>
            <a:r>
              <a:rPr lang="en-US" b="1" dirty="0"/>
              <a:t>Average GPA calculation</a:t>
            </a:r>
            <a:r>
              <a:rPr lang="en-US" dirty="0"/>
              <a:t>: </a:t>
            </a:r>
          </a:p>
          <a:p>
            <a:pPr lvl="1"/>
            <a:r>
              <a:rPr lang="en-US" dirty="0"/>
              <a:t>calculated at two points – at the end of first year and at the point of last registration or graduation. </a:t>
            </a:r>
          </a:p>
          <a:p>
            <a:pPr lvl="1"/>
            <a:r>
              <a:rPr lang="en-US" dirty="0"/>
              <a:t>Two calculation approaches used: </a:t>
            </a:r>
          </a:p>
          <a:p>
            <a:pPr lvl="2"/>
            <a:r>
              <a:rPr lang="en-US" dirty="0"/>
              <a:t>Average GPAs for all students with grades regardless of exit reason </a:t>
            </a:r>
          </a:p>
          <a:p>
            <a:pPr lvl="2"/>
            <a:r>
              <a:rPr lang="en-US" dirty="0"/>
              <a:t>Average GPAs for only those that graduated. </a:t>
            </a:r>
          </a:p>
          <a:p>
            <a:pPr lvl="1"/>
            <a:r>
              <a:rPr lang="en-US" dirty="0"/>
              <a:t>Included students with zero GPAs</a:t>
            </a:r>
          </a:p>
        </p:txBody>
      </p:sp>
    </p:spTree>
    <p:extLst>
      <p:ext uri="{BB962C8B-B14F-4D97-AF65-F5344CB8AC3E}">
        <p14:creationId xmlns:p14="http://schemas.microsoft.com/office/powerpoint/2010/main" val="118059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8102-14EB-44DF-B9A0-D848A7AA9F2A}"/>
              </a:ext>
            </a:extLst>
          </p:cNvPr>
          <p:cNvSpPr>
            <a:spLocks noGrp="1"/>
          </p:cNvSpPr>
          <p:nvPr>
            <p:ph type="title"/>
          </p:nvPr>
        </p:nvSpPr>
        <p:spPr/>
        <p:txBody>
          <a:bodyPr/>
          <a:lstStyle/>
          <a:p>
            <a:r>
              <a:rPr lang="en-CA" dirty="0"/>
              <a:t>Institutional Support</a:t>
            </a:r>
          </a:p>
        </p:txBody>
      </p:sp>
      <p:sp>
        <p:nvSpPr>
          <p:cNvPr id="3" name="Content Placeholder 2">
            <a:extLst>
              <a:ext uri="{FF2B5EF4-FFF2-40B4-BE49-F238E27FC236}">
                <a16:creationId xmlns:a16="http://schemas.microsoft.com/office/drawing/2014/main" id="{4F9230D6-8C91-4A4C-9288-43D8EB1AF973}"/>
              </a:ext>
            </a:extLst>
          </p:cNvPr>
          <p:cNvSpPr>
            <a:spLocks noGrp="1"/>
          </p:cNvSpPr>
          <p:nvPr>
            <p:ph idx="1"/>
          </p:nvPr>
        </p:nvSpPr>
        <p:spPr/>
        <p:txBody>
          <a:bodyPr>
            <a:normAutofit/>
          </a:bodyPr>
          <a:lstStyle/>
          <a:p>
            <a:r>
              <a:rPr lang="en-CA" dirty="0"/>
              <a:t>Supporting the project during the RFP process</a:t>
            </a:r>
          </a:p>
          <a:p>
            <a:r>
              <a:rPr lang="en-CA" dirty="0"/>
              <a:t>Overseeing the Research Ethics Board approval processes</a:t>
            </a:r>
          </a:p>
          <a:p>
            <a:r>
              <a:rPr lang="en-CA" dirty="0"/>
              <a:t>Identifying unique data points and definitions</a:t>
            </a:r>
          </a:p>
          <a:p>
            <a:r>
              <a:rPr lang="en-CA" dirty="0"/>
              <a:t>Creating the data sets</a:t>
            </a:r>
          </a:p>
          <a:p>
            <a:r>
              <a:rPr lang="en-CA" dirty="0"/>
              <a:t>Making any necessary data adjustments (e.g., excluding certain programs, calculating cumulative averages, anonymizing the data sets)</a:t>
            </a:r>
          </a:p>
          <a:p>
            <a:r>
              <a:rPr lang="en-CA" dirty="0"/>
              <a:t>Supporting the research process</a:t>
            </a:r>
          </a:p>
          <a:p>
            <a:r>
              <a:rPr lang="en-CA" dirty="0"/>
              <a:t>Reviewing the findings and final reports</a:t>
            </a:r>
          </a:p>
        </p:txBody>
      </p:sp>
    </p:spTree>
    <p:extLst>
      <p:ext uri="{BB962C8B-B14F-4D97-AF65-F5344CB8AC3E}">
        <p14:creationId xmlns:p14="http://schemas.microsoft.com/office/powerpoint/2010/main" val="3586707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8495-01C8-4C5E-BBF4-AF54AE3AAD07}"/>
              </a:ext>
            </a:extLst>
          </p:cNvPr>
          <p:cNvSpPr>
            <a:spLocks noGrp="1"/>
          </p:cNvSpPr>
          <p:nvPr>
            <p:ph type="title"/>
          </p:nvPr>
        </p:nvSpPr>
        <p:spPr/>
        <p:txBody>
          <a:bodyPr/>
          <a:lstStyle/>
          <a:p>
            <a:r>
              <a:rPr lang="en-CA" dirty="0"/>
              <a:t>Both: Analysis</a:t>
            </a:r>
          </a:p>
        </p:txBody>
      </p:sp>
      <p:sp>
        <p:nvSpPr>
          <p:cNvPr id="3" name="Content Placeholder 2">
            <a:extLst>
              <a:ext uri="{FF2B5EF4-FFF2-40B4-BE49-F238E27FC236}">
                <a16:creationId xmlns:a16="http://schemas.microsoft.com/office/drawing/2014/main" id="{A92CB1A1-72DB-4B88-98AC-7E297F8BBDE7}"/>
              </a:ext>
            </a:extLst>
          </p:cNvPr>
          <p:cNvSpPr>
            <a:spLocks noGrp="1"/>
          </p:cNvSpPr>
          <p:nvPr>
            <p:ph idx="1"/>
          </p:nvPr>
        </p:nvSpPr>
        <p:spPr>
          <a:xfrm>
            <a:off x="838200" y="1649292"/>
            <a:ext cx="10515600" cy="4843583"/>
          </a:xfrm>
        </p:spPr>
        <p:txBody>
          <a:bodyPr>
            <a:normAutofit/>
          </a:bodyPr>
          <a:lstStyle/>
          <a:p>
            <a:r>
              <a:rPr lang="en-US" b="1" dirty="0"/>
              <a:t>Completion Timing: </a:t>
            </a:r>
          </a:p>
          <a:p>
            <a:pPr lvl="1"/>
            <a:r>
              <a:rPr lang="en-US" b="1" dirty="0"/>
              <a:t>UCalgary: </a:t>
            </a:r>
            <a:r>
              <a:rPr lang="en-US" dirty="0"/>
              <a:t>calculated the number of students that completed within three years, four years, between four to six years, and beyond six years for each Fall cohort</a:t>
            </a:r>
          </a:p>
          <a:p>
            <a:pPr lvl="1"/>
            <a:r>
              <a:rPr lang="en-US" b="1" dirty="0"/>
              <a:t>NAIT: </a:t>
            </a:r>
            <a:r>
              <a:rPr lang="en-US" dirty="0"/>
              <a:t>3 years, 3 to 6 years, beyond six years</a:t>
            </a:r>
            <a:endParaRPr lang="en-CA" dirty="0"/>
          </a:p>
          <a:p>
            <a:r>
              <a:rPr lang="en-US" b="1" dirty="0"/>
              <a:t>Graduation rates: </a:t>
            </a:r>
            <a:r>
              <a:rPr lang="en-US" dirty="0"/>
              <a:t>Total graduated divided by the total number of students initially registered in the fall cohort for each of the transfer and direct entry student cohorts. </a:t>
            </a:r>
            <a:endParaRPr lang="en-CA" dirty="0"/>
          </a:p>
        </p:txBody>
      </p:sp>
    </p:spTree>
    <p:extLst>
      <p:ext uri="{BB962C8B-B14F-4D97-AF65-F5344CB8AC3E}">
        <p14:creationId xmlns:p14="http://schemas.microsoft.com/office/powerpoint/2010/main" val="73046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2043663"/>
            <a:ext cx="6105194" cy="2031055"/>
          </a:xfrm>
        </p:spPr>
        <p:txBody>
          <a:bodyPr vert="horz" lIns="91440" tIns="45720" rIns="91440" bIns="45720" rtlCol="0" anchor="b">
            <a:normAutofit/>
          </a:bodyPr>
          <a:lstStyle/>
          <a:p>
            <a:r>
              <a:rPr lang="en-US" sz="4700" kern="1200" dirty="0">
                <a:solidFill>
                  <a:srgbClr val="FFFFFF"/>
                </a:solidFill>
              </a:rPr>
              <a:t>UCalgary Findings</a:t>
            </a:r>
          </a:p>
        </p:txBody>
      </p:sp>
      <p:sp>
        <p:nvSpPr>
          <p:cNvPr id="8" name="TextBox 7">
            <a:extLst>
              <a:ext uri="{FF2B5EF4-FFF2-40B4-BE49-F238E27FC236}">
                <a16:creationId xmlns:a16="http://schemas.microsoft.com/office/drawing/2014/main" id="{07602B18-2DD3-474E-A418-411C1FCD6E0E}"/>
              </a:ext>
            </a:extLst>
          </p:cNvPr>
          <p:cNvSpPr txBox="1"/>
          <p:nvPr/>
        </p:nvSpPr>
        <p:spPr>
          <a:xfrm>
            <a:off x="8642580" y="6008590"/>
            <a:ext cx="2743200" cy="369332"/>
          </a:xfrm>
          <a:prstGeom prst="rect">
            <a:avLst/>
          </a:prstGeom>
          <a:noFill/>
        </p:spPr>
        <p:txBody>
          <a:bodyPr wrap="square" rtlCol="0">
            <a:spAutoFit/>
          </a:bodyPr>
          <a:lstStyle/>
          <a:p>
            <a:pPr algn="r"/>
            <a:r>
              <a:rPr lang="en-CA" b="1" dirty="0"/>
              <a:t>Research funded by</a:t>
            </a:r>
          </a:p>
        </p:txBody>
      </p:sp>
      <p:pic>
        <p:nvPicPr>
          <p:cNvPr id="9" name="Picture 8" descr="A close up of a sign&#10;&#10;Description generated with very high confidence">
            <a:extLst>
              <a:ext uri="{FF2B5EF4-FFF2-40B4-BE49-F238E27FC236}">
                <a16:creationId xmlns:a16="http://schemas.microsoft.com/office/drawing/2014/main" id="{565DFDD2-E6E7-4083-A983-0DAB67DB6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796" y="6193256"/>
            <a:ext cx="2967094" cy="594596"/>
          </a:xfrm>
          <a:prstGeom prst="rect">
            <a:avLst/>
          </a:prstGeom>
        </p:spPr>
      </p:pic>
    </p:spTree>
    <p:extLst>
      <p:ext uri="{BB962C8B-B14F-4D97-AF65-F5344CB8AC3E}">
        <p14:creationId xmlns:p14="http://schemas.microsoft.com/office/powerpoint/2010/main" val="3350764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BCD3F-D88C-454E-AFB8-814BF8FD78A6}"/>
              </a:ext>
            </a:extLst>
          </p:cNvPr>
          <p:cNvSpPr>
            <a:spLocks noGrp="1"/>
          </p:cNvSpPr>
          <p:nvPr>
            <p:ph type="title"/>
          </p:nvPr>
        </p:nvSpPr>
        <p:spPr/>
        <p:txBody>
          <a:bodyPr/>
          <a:lstStyle/>
          <a:p>
            <a:r>
              <a:rPr lang="en-CA" dirty="0"/>
              <a:t>UCalgary – Transfer Students</a:t>
            </a:r>
          </a:p>
        </p:txBody>
      </p:sp>
      <p:sp>
        <p:nvSpPr>
          <p:cNvPr id="5" name="Content Placeholder 4">
            <a:extLst>
              <a:ext uri="{FF2B5EF4-FFF2-40B4-BE49-F238E27FC236}">
                <a16:creationId xmlns:a16="http://schemas.microsoft.com/office/drawing/2014/main" id="{F78177EA-623A-452B-9F34-F60F661E6691}"/>
              </a:ext>
            </a:extLst>
          </p:cNvPr>
          <p:cNvSpPr>
            <a:spLocks noGrp="1"/>
          </p:cNvSpPr>
          <p:nvPr>
            <p:ph idx="1"/>
          </p:nvPr>
        </p:nvSpPr>
        <p:spPr/>
        <p:txBody>
          <a:bodyPr>
            <a:normAutofit fontScale="92500" lnSpcReduction="10000"/>
          </a:bodyPr>
          <a:lstStyle/>
          <a:p>
            <a:r>
              <a:rPr lang="en-CA" dirty="0"/>
              <a:t>Proportionally more female transfer students versus direct entry students</a:t>
            </a:r>
          </a:p>
          <a:p>
            <a:r>
              <a:rPr lang="en-CA" dirty="0"/>
              <a:t>More were Canadian citizens – although slightly more diverse proportionally speaking than direct entry students (as measured by citizenship status) </a:t>
            </a:r>
          </a:p>
          <a:p>
            <a:r>
              <a:rPr lang="en-CA" dirty="0"/>
              <a:t>Many successfully achieved GPAs beyond 2.00</a:t>
            </a:r>
          </a:p>
          <a:p>
            <a:r>
              <a:rPr lang="en-CA" dirty="0"/>
              <a:t>Many performed at the same level or exceeded direct entry students</a:t>
            </a:r>
          </a:p>
          <a:p>
            <a:r>
              <a:rPr lang="en-CA" dirty="0"/>
              <a:t>Several graduated at rates that exceeded direct entry students</a:t>
            </a:r>
          </a:p>
          <a:p>
            <a:r>
              <a:rPr lang="en-CA" dirty="0"/>
              <a:t>Often they completed programs at a faster rate (within three years typically)</a:t>
            </a:r>
          </a:p>
        </p:txBody>
      </p:sp>
    </p:spTree>
    <p:extLst>
      <p:ext uri="{BB962C8B-B14F-4D97-AF65-F5344CB8AC3E}">
        <p14:creationId xmlns:p14="http://schemas.microsoft.com/office/powerpoint/2010/main" val="165596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0E2B15-755B-45FF-8BA4-4DB37D4857E0}"/>
              </a:ext>
            </a:extLst>
          </p:cNvPr>
          <p:cNvSpPr>
            <a:spLocks noGrp="1"/>
          </p:cNvSpPr>
          <p:nvPr>
            <p:ph type="title"/>
          </p:nvPr>
        </p:nvSpPr>
        <p:spPr/>
        <p:txBody>
          <a:bodyPr/>
          <a:lstStyle/>
          <a:p>
            <a:r>
              <a:rPr lang="en-CA" dirty="0"/>
              <a:t>Higher Proportion of PT Transfers: Direct Entry vs Transfer</a:t>
            </a:r>
          </a:p>
        </p:txBody>
      </p:sp>
      <p:pic>
        <p:nvPicPr>
          <p:cNvPr id="5" name="Picture 4">
            <a:extLst>
              <a:ext uri="{FF2B5EF4-FFF2-40B4-BE49-F238E27FC236}">
                <a16:creationId xmlns:a16="http://schemas.microsoft.com/office/drawing/2014/main" id="{93D21A14-D86E-4879-B80E-A7BB8C435019}"/>
              </a:ext>
            </a:extLst>
          </p:cNvPr>
          <p:cNvPicPr>
            <a:picLocks noChangeAspect="1"/>
          </p:cNvPicPr>
          <p:nvPr/>
        </p:nvPicPr>
        <p:blipFill rotWithShape="1">
          <a:blip r:embed="rId2"/>
          <a:srcRect t="14185" r="1693" b="2098"/>
          <a:stretch/>
        </p:blipFill>
        <p:spPr>
          <a:xfrm>
            <a:off x="122979" y="1690688"/>
            <a:ext cx="10315214" cy="4620126"/>
          </a:xfrm>
          <a:prstGeom prst="rect">
            <a:avLst/>
          </a:prstGeom>
        </p:spPr>
      </p:pic>
      <p:sp>
        <p:nvSpPr>
          <p:cNvPr id="6" name="Oval 5">
            <a:extLst>
              <a:ext uri="{FF2B5EF4-FFF2-40B4-BE49-F238E27FC236}">
                <a16:creationId xmlns:a16="http://schemas.microsoft.com/office/drawing/2014/main" id="{5D690754-29CE-478F-80BC-A3DB160B8209}"/>
              </a:ext>
            </a:extLst>
          </p:cNvPr>
          <p:cNvSpPr/>
          <p:nvPr/>
        </p:nvSpPr>
        <p:spPr>
          <a:xfrm>
            <a:off x="4411579" y="1833939"/>
            <a:ext cx="5851358" cy="58954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2233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92CAA-4E27-4954-BB2C-35D6F71F653D}"/>
              </a:ext>
            </a:extLst>
          </p:cNvPr>
          <p:cNvSpPr>
            <a:spLocks noGrp="1"/>
          </p:cNvSpPr>
          <p:nvPr>
            <p:ph type="title"/>
          </p:nvPr>
        </p:nvSpPr>
        <p:spPr/>
        <p:txBody>
          <a:bodyPr/>
          <a:lstStyle/>
          <a:p>
            <a:r>
              <a:rPr lang="en-CA" dirty="0"/>
              <a:t>Composition of Transfer Cohort – </a:t>
            </a:r>
            <a:br>
              <a:rPr lang="en-CA" dirty="0"/>
            </a:br>
            <a:r>
              <a:rPr lang="en-CA" dirty="0"/>
              <a:t>In- versus Out-of-Province (FT)</a:t>
            </a:r>
          </a:p>
        </p:txBody>
      </p:sp>
      <p:pic>
        <p:nvPicPr>
          <p:cNvPr id="3" name="Picture 2">
            <a:extLst>
              <a:ext uri="{FF2B5EF4-FFF2-40B4-BE49-F238E27FC236}">
                <a16:creationId xmlns:a16="http://schemas.microsoft.com/office/drawing/2014/main" id="{51ECED43-13DC-4C4D-9C49-0D8A64EE7689}"/>
              </a:ext>
            </a:extLst>
          </p:cNvPr>
          <p:cNvPicPr>
            <a:picLocks noChangeAspect="1"/>
          </p:cNvPicPr>
          <p:nvPr/>
        </p:nvPicPr>
        <p:blipFill rotWithShape="1">
          <a:blip r:embed="rId2"/>
          <a:srcRect t="11045" r="527"/>
          <a:stretch/>
        </p:blipFill>
        <p:spPr>
          <a:xfrm>
            <a:off x="1106905" y="1586238"/>
            <a:ext cx="8398041" cy="5187541"/>
          </a:xfrm>
          <a:prstGeom prst="rect">
            <a:avLst/>
          </a:prstGeom>
        </p:spPr>
      </p:pic>
      <p:sp>
        <p:nvSpPr>
          <p:cNvPr id="4" name="TextBox 3">
            <a:extLst>
              <a:ext uri="{FF2B5EF4-FFF2-40B4-BE49-F238E27FC236}">
                <a16:creationId xmlns:a16="http://schemas.microsoft.com/office/drawing/2014/main" id="{4EE95E9F-875B-479D-B023-0AAD3CC4071B}"/>
              </a:ext>
            </a:extLst>
          </p:cNvPr>
          <p:cNvSpPr txBox="1"/>
          <p:nvPr/>
        </p:nvSpPr>
        <p:spPr>
          <a:xfrm>
            <a:off x="9263317" y="1813447"/>
            <a:ext cx="2756230" cy="1323439"/>
          </a:xfrm>
          <a:prstGeom prst="rect">
            <a:avLst/>
          </a:prstGeom>
          <a:noFill/>
        </p:spPr>
        <p:txBody>
          <a:bodyPr wrap="square" rtlCol="0">
            <a:spAutoFit/>
          </a:bodyPr>
          <a:lstStyle/>
          <a:p>
            <a:pPr marL="285750" indent="-285750">
              <a:buFontTx/>
              <a:buChar char="-"/>
            </a:pPr>
            <a:r>
              <a:rPr lang="en-CA" sz="2000" dirty="0"/>
              <a:t>Those educated previously in Alberta tended to come from colleges </a:t>
            </a:r>
          </a:p>
        </p:txBody>
      </p:sp>
      <p:sp>
        <p:nvSpPr>
          <p:cNvPr id="5" name="Oval 4">
            <a:extLst>
              <a:ext uri="{FF2B5EF4-FFF2-40B4-BE49-F238E27FC236}">
                <a16:creationId xmlns:a16="http://schemas.microsoft.com/office/drawing/2014/main" id="{E3EE77C8-B51A-47A8-A3C5-20C3466094EA}"/>
              </a:ext>
            </a:extLst>
          </p:cNvPr>
          <p:cNvSpPr/>
          <p:nvPr/>
        </p:nvSpPr>
        <p:spPr>
          <a:xfrm>
            <a:off x="3797967" y="1747274"/>
            <a:ext cx="5370095" cy="589548"/>
          </a:xfrm>
          <a:prstGeom prst="ellipse">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25729840-0E53-4144-8D72-AD961A3EBD7F}"/>
              </a:ext>
            </a:extLst>
          </p:cNvPr>
          <p:cNvSpPr/>
          <p:nvPr/>
        </p:nvSpPr>
        <p:spPr>
          <a:xfrm>
            <a:off x="3136231" y="2399424"/>
            <a:ext cx="2298032" cy="58954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19096DF-00EC-4499-B837-1C9497388877}"/>
              </a:ext>
            </a:extLst>
          </p:cNvPr>
          <p:cNvSpPr/>
          <p:nvPr/>
        </p:nvSpPr>
        <p:spPr>
          <a:xfrm>
            <a:off x="9263317" y="3256678"/>
            <a:ext cx="2586813" cy="2308324"/>
          </a:xfrm>
          <a:prstGeom prst="rect">
            <a:avLst/>
          </a:prstGeom>
        </p:spPr>
        <p:txBody>
          <a:bodyPr wrap="square">
            <a:spAutoFit/>
          </a:bodyPr>
          <a:lstStyle/>
          <a:p>
            <a:pPr marL="285750" indent="-285750">
              <a:buFontTx/>
              <a:buChar char="-"/>
            </a:pPr>
            <a:r>
              <a:rPr lang="en-CA" dirty="0"/>
              <a:t>University transfers made up a larger proportion of those that studied in an AB high school, went out-of-province for university, and returned to UCalgary</a:t>
            </a:r>
          </a:p>
        </p:txBody>
      </p:sp>
    </p:spTree>
    <p:extLst>
      <p:ext uri="{BB962C8B-B14F-4D97-AF65-F5344CB8AC3E}">
        <p14:creationId xmlns:p14="http://schemas.microsoft.com/office/powerpoint/2010/main" val="250365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99E8-6BA9-4566-9037-22123FFE690F}"/>
              </a:ext>
            </a:extLst>
          </p:cNvPr>
          <p:cNvSpPr>
            <a:spLocks noGrp="1"/>
          </p:cNvSpPr>
          <p:nvPr>
            <p:ph type="title"/>
          </p:nvPr>
        </p:nvSpPr>
        <p:spPr>
          <a:xfrm>
            <a:off x="729916" y="19935"/>
            <a:ext cx="10515600" cy="1325563"/>
          </a:xfrm>
        </p:spPr>
        <p:txBody>
          <a:bodyPr/>
          <a:lstStyle/>
          <a:p>
            <a:r>
              <a:rPr lang="en-CA" dirty="0"/>
              <a:t>Faculty Profiles</a:t>
            </a:r>
          </a:p>
        </p:txBody>
      </p:sp>
      <p:pic>
        <p:nvPicPr>
          <p:cNvPr id="3" name="Picture 2">
            <a:extLst>
              <a:ext uri="{FF2B5EF4-FFF2-40B4-BE49-F238E27FC236}">
                <a16:creationId xmlns:a16="http://schemas.microsoft.com/office/drawing/2014/main" id="{F250C80F-078B-439C-A7C0-7D9E61FCCB45}"/>
              </a:ext>
            </a:extLst>
          </p:cNvPr>
          <p:cNvPicPr>
            <a:picLocks noChangeAspect="1"/>
          </p:cNvPicPr>
          <p:nvPr/>
        </p:nvPicPr>
        <p:blipFill rotWithShape="1">
          <a:blip r:embed="rId2"/>
          <a:srcRect t="8522"/>
          <a:stretch/>
        </p:blipFill>
        <p:spPr>
          <a:xfrm>
            <a:off x="0" y="1027906"/>
            <a:ext cx="9214336" cy="5305927"/>
          </a:xfrm>
          <a:prstGeom prst="rect">
            <a:avLst/>
          </a:prstGeom>
        </p:spPr>
      </p:pic>
      <p:sp>
        <p:nvSpPr>
          <p:cNvPr id="4" name="Oval 3">
            <a:extLst>
              <a:ext uri="{FF2B5EF4-FFF2-40B4-BE49-F238E27FC236}">
                <a16:creationId xmlns:a16="http://schemas.microsoft.com/office/drawing/2014/main" id="{B688282C-E715-4A59-A5C7-AE333605E9DB}"/>
              </a:ext>
            </a:extLst>
          </p:cNvPr>
          <p:cNvSpPr/>
          <p:nvPr/>
        </p:nvSpPr>
        <p:spPr>
          <a:xfrm>
            <a:off x="1852863" y="1249279"/>
            <a:ext cx="3850105" cy="58954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5757239C-C095-4C64-89F3-A7E70D2681C1}"/>
              </a:ext>
            </a:extLst>
          </p:cNvPr>
          <p:cNvSpPr/>
          <p:nvPr/>
        </p:nvSpPr>
        <p:spPr>
          <a:xfrm>
            <a:off x="1973027" y="1909012"/>
            <a:ext cx="2009274" cy="58954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DF5B105F-6FB2-4EB9-9CE7-39B266E2488B}"/>
              </a:ext>
            </a:extLst>
          </p:cNvPr>
          <p:cNvSpPr/>
          <p:nvPr/>
        </p:nvSpPr>
        <p:spPr>
          <a:xfrm>
            <a:off x="6489034" y="1175210"/>
            <a:ext cx="2473493" cy="58954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25754A19-764E-43ED-A749-EBBC3F0A62AE}"/>
              </a:ext>
            </a:extLst>
          </p:cNvPr>
          <p:cNvSpPr/>
          <p:nvPr/>
        </p:nvSpPr>
        <p:spPr>
          <a:xfrm>
            <a:off x="4459206" y="1909012"/>
            <a:ext cx="4490787" cy="58954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803BB0E3-1342-42B6-B006-94527881ECD5}"/>
              </a:ext>
            </a:extLst>
          </p:cNvPr>
          <p:cNvSpPr txBox="1"/>
          <p:nvPr/>
        </p:nvSpPr>
        <p:spPr>
          <a:xfrm>
            <a:off x="8962528" y="1284058"/>
            <a:ext cx="3081084" cy="1569660"/>
          </a:xfrm>
          <a:prstGeom prst="rect">
            <a:avLst/>
          </a:prstGeom>
          <a:noFill/>
        </p:spPr>
        <p:txBody>
          <a:bodyPr wrap="square" rtlCol="0">
            <a:spAutoFit/>
          </a:bodyPr>
          <a:lstStyle/>
          <a:p>
            <a:pPr marL="285750" indent="-285750">
              <a:buFontTx/>
              <a:buChar char="-"/>
            </a:pPr>
            <a:r>
              <a:rPr lang="en-CA" sz="2400" dirty="0"/>
              <a:t>Transfer students tended to enrol in Arts more so than direct entry students</a:t>
            </a:r>
          </a:p>
        </p:txBody>
      </p:sp>
      <p:sp>
        <p:nvSpPr>
          <p:cNvPr id="9" name="Rectangle 8">
            <a:extLst>
              <a:ext uri="{FF2B5EF4-FFF2-40B4-BE49-F238E27FC236}">
                <a16:creationId xmlns:a16="http://schemas.microsoft.com/office/drawing/2014/main" id="{8BD6DEE9-DEFE-4F6C-BB52-3BEA0781F85B}"/>
              </a:ext>
            </a:extLst>
          </p:cNvPr>
          <p:cNvSpPr/>
          <p:nvPr/>
        </p:nvSpPr>
        <p:spPr>
          <a:xfrm>
            <a:off x="8962527" y="3005134"/>
            <a:ext cx="2872534" cy="2677656"/>
          </a:xfrm>
          <a:prstGeom prst="rect">
            <a:avLst/>
          </a:prstGeom>
        </p:spPr>
        <p:txBody>
          <a:bodyPr wrap="square">
            <a:spAutoFit/>
          </a:bodyPr>
          <a:lstStyle/>
          <a:p>
            <a:pPr marL="285750" indent="-285750">
              <a:buFontTx/>
              <a:buChar char="-"/>
            </a:pPr>
            <a:r>
              <a:rPr lang="en-CA" sz="2400" dirty="0"/>
              <a:t>Direct entry students tended to be more represented in the other faculties (proportionally speaking)</a:t>
            </a:r>
          </a:p>
        </p:txBody>
      </p:sp>
    </p:spTree>
    <p:extLst>
      <p:ext uri="{BB962C8B-B14F-4D97-AF65-F5344CB8AC3E}">
        <p14:creationId xmlns:p14="http://schemas.microsoft.com/office/powerpoint/2010/main" val="157138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A362-141D-4752-AD7E-19B42091F451}"/>
              </a:ext>
            </a:extLst>
          </p:cNvPr>
          <p:cNvSpPr>
            <a:spLocks noGrp="1"/>
          </p:cNvSpPr>
          <p:nvPr>
            <p:ph type="title"/>
          </p:nvPr>
        </p:nvSpPr>
        <p:spPr/>
        <p:txBody>
          <a:bodyPr/>
          <a:lstStyle/>
          <a:p>
            <a:r>
              <a:rPr lang="en-CA" dirty="0"/>
              <a:t>Gender Profile (FT)</a:t>
            </a:r>
          </a:p>
        </p:txBody>
      </p:sp>
      <p:pic>
        <p:nvPicPr>
          <p:cNvPr id="3" name="Picture 2">
            <a:extLst>
              <a:ext uri="{FF2B5EF4-FFF2-40B4-BE49-F238E27FC236}">
                <a16:creationId xmlns:a16="http://schemas.microsoft.com/office/drawing/2014/main" id="{3F30E554-D0C8-4BD6-A384-A4FED9D32782}"/>
              </a:ext>
            </a:extLst>
          </p:cNvPr>
          <p:cNvPicPr>
            <a:picLocks noChangeAspect="1"/>
          </p:cNvPicPr>
          <p:nvPr/>
        </p:nvPicPr>
        <p:blipFill rotWithShape="1">
          <a:blip r:embed="rId2"/>
          <a:srcRect l="1" t="11747" r="-777"/>
          <a:stretch/>
        </p:blipFill>
        <p:spPr>
          <a:xfrm>
            <a:off x="838200" y="1564105"/>
            <a:ext cx="8529142" cy="4375317"/>
          </a:xfrm>
          <a:prstGeom prst="rect">
            <a:avLst/>
          </a:prstGeom>
        </p:spPr>
      </p:pic>
      <p:cxnSp>
        <p:nvCxnSpPr>
          <p:cNvPr id="5" name="Straight Connector 4">
            <a:extLst>
              <a:ext uri="{FF2B5EF4-FFF2-40B4-BE49-F238E27FC236}">
                <a16:creationId xmlns:a16="http://schemas.microsoft.com/office/drawing/2014/main" id="{D52DBF36-01AD-4723-B3DD-D6952229E08A}"/>
              </a:ext>
            </a:extLst>
          </p:cNvPr>
          <p:cNvCxnSpPr>
            <a:cxnSpLocks/>
          </p:cNvCxnSpPr>
          <p:nvPr/>
        </p:nvCxnSpPr>
        <p:spPr>
          <a:xfrm>
            <a:off x="5919537" y="1564105"/>
            <a:ext cx="0" cy="334477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F831358-3978-4127-B5EF-BF18DBF277F6}"/>
              </a:ext>
            </a:extLst>
          </p:cNvPr>
          <p:cNvSpPr txBox="1"/>
          <p:nvPr/>
        </p:nvSpPr>
        <p:spPr>
          <a:xfrm>
            <a:off x="9131969" y="1905506"/>
            <a:ext cx="2683042" cy="1938992"/>
          </a:xfrm>
          <a:prstGeom prst="rect">
            <a:avLst/>
          </a:prstGeom>
          <a:noFill/>
        </p:spPr>
        <p:txBody>
          <a:bodyPr wrap="square" rtlCol="0">
            <a:spAutoFit/>
          </a:bodyPr>
          <a:lstStyle/>
          <a:p>
            <a:pPr marL="285750" indent="-285750">
              <a:buFontTx/>
              <a:buChar char="-"/>
            </a:pPr>
            <a:r>
              <a:rPr lang="en-CA" sz="2400" dirty="0"/>
              <a:t>Both cohorts were mostly female</a:t>
            </a:r>
          </a:p>
          <a:p>
            <a:pPr marL="285750" indent="-285750">
              <a:buFontTx/>
              <a:buChar char="-"/>
            </a:pPr>
            <a:r>
              <a:rPr lang="en-CA" sz="2400" dirty="0"/>
              <a:t>Transfer more so than direct entry</a:t>
            </a:r>
          </a:p>
        </p:txBody>
      </p:sp>
    </p:spTree>
    <p:extLst>
      <p:ext uri="{BB962C8B-B14F-4D97-AF65-F5344CB8AC3E}">
        <p14:creationId xmlns:p14="http://schemas.microsoft.com/office/powerpoint/2010/main" val="20609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635A-37AF-4AE6-9DCB-5D3D4C5733E7}"/>
              </a:ext>
            </a:extLst>
          </p:cNvPr>
          <p:cNvSpPr>
            <a:spLocks noGrp="1"/>
          </p:cNvSpPr>
          <p:nvPr>
            <p:ph type="title"/>
          </p:nvPr>
        </p:nvSpPr>
        <p:spPr/>
        <p:txBody>
          <a:bodyPr/>
          <a:lstStyle/>
          <a:p>
            <a:r>
              <a:rPr lang="en-CA" dirty="0"/>
              <a:t>Awarded Transfer Credit</a:t>
            </a:r>
          </a:p>
        </p:txBody>
      </p:sp>
      <p:sp>
        <p:nvSpPr>
          <p:cNvPr id="3" name="Content Placeholder 2">
            <a:extLst>
              <a:ext uri="{FF2B5EF4-FFF2-40B4-BE49-F238E27FC236}">
                <a16:creationId xmlns:a16="http://schemas.microsoft.com/office/drawing/2014/main" id="{5419CECB-9C43-466C-924B-A4CD4DEE72D5}"/>
              </a:ext>
            </a:extLst>
          </p:cNvPr>
          <p:cNvSpPr>
            <a:spLocks noGrp="1"/>
          </p:cNvSpPr>
          <p:nvPr>
            <p:ph idx="1"/>
          </p:nvPr>
        </p:nvSpPr>
        <p:spPr/>
        <p:txBody>
          <a:bodyPr/>
          <a:lstStyle/>
          <a:p>
            <a:r>
              <a:rPr lang="en-CA" dirty="0"/>
              <a:t>Not all transfer students received transfer credit</a:t>
            </a:r>
          </a:p>
          <a:p>
            <a:pPr lvl="1"/>
            <a:r>
              <a:rPr lang="en-CA" dirty="0"/>
              <a:t>Anywhere from 96 to 148 FT students were not awarded transfer credit (10% to 14%)</a:t>
            </a:r>
          </a:p>
          <a:p>
            <a:pPr lvl="1"/>
            <a:r>
              <a:rPr lang="en-CA" dirty="0"/>
              <a:t>Approximately 818 to 917 FT students received transfer credit (86% to 90%)</a:t>
            </a:r>
          </a:p>
          <a:p>
            <a:r>
              <a:rPr lang="en-CA" dirty="0"/>
              <a:t>Average units awarded ranged from 6.8 x 3-unit courses to 7.3 x 3-unit courses</a:t>
            </a:r>
          </a:p>
        </p:txBody>
      </p:sp>
    </p:spTree>
    <p:extLst>
      <p:ext uri="{BB962C8B-B14F-4D97-AF65-F5344CB8AC3E}">
        <p14:creationId xmlns:p14="http://schemas.microsoft.com/office/powerpoint/2010/main" val="1964467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17CDE9-7A3A-4E38-9637-E34716D5A2C1}"/>
              </a:ext>
            </a:extLst>
          </p:cNvPr>
          <p:cNvSpPr>
            <a:spLocks noGrp="1"/>
          </p:cNvSpPr>
          <p:nvPr>
            <p:ph type="title"/>
          </p:nvPr>
        </p:nvSpPr>
        <p:spPr/>
        <p:txBody>
          <a:bodyPr/>
          <a:lstStyle/>
          <a:p>
            <a:r>
              <a:rPr lang="en-CA" dirty="0"/>
              <a:t>Avg GPA – End of 1</a:t>
            </a:r>
            <a:r>
              <a:rPr lang="en-CA" baseline="30000" dirty="0"/>
              <a:t>st</a:t>
            </a:r>
            <a:r>
              <a:rPr lang="en-CA" dirty="0"/>
              <a:t> Term vs At Last Point of Registration (FT)</a:t>
            </a:r>
          </a:p>
        </p:txBody>
      </p:sp>
      <p:pic>
        <p:nvPicPr>
          <p:cNvPr id="5" name="Picture 4">
            <a:extLst>
              <a:ext uri="{FF2B5EF4-FFF2-40B4-BE49-F238E27FC236}">
                <a16:creationId xmlns:a16="http://schemas.microsoft.com/office/drawing/2014/main" id="{1F2848A3-8344-4DC8-942D-9259361EF4D1}"/>
              </a:ext>
            </a:extLst>
          </p:cNvPr>
          <p:cNvPicPr>
            <a:picLocks noChangeAspect="1"/>
          </p:cNvPicPr>
          <p:nvPr/>
        </p:nvPicPr>
        <p:blipFill rotWithShape="1">
          <a:blip r:embed="rId2"/>
          <a:srcRect t="12863" r="10122"/>
          <a:stretch/>
        </p:blipFill>
        <p:spPr>
          <a:xfrm>
            <a:off x="129861" y="1804737"/>
            <a:ext cx="8404539" cy="5053263"/>
          </a:xfrm>
          <a:prstGeom prst="rect">
            <a:avLst/>
          </a:prstGeom>
        </p:spPr>
      </p:pic>
      <p:sp>
        <p:nvSpPr>
          <p:cNvPr id="6" name="TextBox 5">
            <a:extLst>
              <a:ext uri="{FF2B5EF4-FFF2-40B4-BE49-F238E27FC236}">
                <a16:creationId xmlns:a16="http://schemas.microsoft.com/office/drawing/2014/main" id="{36CDFDB4-54BB-4EAA-A5F7-26FBEC9D7D24}"/>
              </a:ext>
            </a:extLst>
          </p:cNvPr>
          <p:cNvSpPr txBox="1"/>
          <p:nvPr/>
        </p:nvSpPr>
        <p:spPr>
          <a:xfrm>
            <a:off x="8686800" y="2489655"/>
            <a:ext cx="3140242" cy="1938992"/>
          </a:xfrm>
          <a:prstGeom prst="rect">
            <a:avLst/>
          </a:prstGeom>
          <a:noFill/>
        </p:spPr>
        <p:txBody>
          <a:bodyPr wrap="square" rtlCol="0">
            <a:spAutoFit/>
          </a:bodyPr>
          <a:lstStyle/>
          <a:p>
            <a:pPr marL="285750" indent="-285750">
              <a:buFontTx/>
              <a:buChar char="-"/>
            </a:pPr>
            <a:r>
              <a:rPr lang="en-CA" sz="2400" dirty="0"/>
              <a:t>Both cohorts improved by last point of registration</a:t>
            </a:r>
          </a:p>
          <a:p>
            <a:pPr marL="285750" indent="-285750">
              <a:buFontTx/>
              <a:buChar char="-"/>
            </a:pPr>
            <a:r>
              <a:rPr lang="en-CA" sz="2400" dirty="0"/>
              <a:t>Direct entry students improved more</a:t>
            </a:r>
          </a:p>
        </p:txBody>
      </p:sp>
    </p:spTree>
    <p:extLst>
      <p:ext uri="{BB962C8B-B14F-4D97-AF65-F5344CB8AC3E}">
        <p14:creationId xmlns:p14="http://schemas.microsoft.com/office/powerpoint/2010/main" val="187309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B138-23BF-47C6-A3A9-7AF9F881BEAD}"/>
              </a:ext>
            </a:extLst>
          </p:cNvPr>
          <p:cNvSpPr>
            <a:spLocks noGrp="1"/>
          </p:cNvSpPr>
          <p:nvPr>
            <p:ph type="title"/>
          </p:nvPr>
        </p:nvSpPr>
        <p:spPr/>
        <p:txBody>
          <a:bodyPr/>
          <a:lstStyle/>
          <a:p>
            <a:r>
              <a:rPr lang="en-CA" dirty="0"/>
              <a:t>Graduation Rates: Transfer vs Direct Entry (FT)</a:t>
            </a:r>
          </a:p>
        </p:txBody>
      </p:sp>
      <p:pic>
        <p:nvPicPr>
          <p:cNvPr id="3" name="Picture 2">
            <a:extLst>
              <a:ext uri="{FF2B5EF4-FFF2-40B4-BE49-F238E27FC236}">
                <a16:creationId xmlns:a16="http://schemas.microsoft.com/office/drawing/2014/main" id="{65A27BDD-C437-43CE-ADA4-7A76CB6133C1}"/>
              </a:ext>
            </a:extLst>
          </p:cNvPr>
          <p:cNvPicPr>
            <a:picLocks noChangeAspect="1"/>
          </p:cNvPicPr>
          <p:nvPr/>
        </p:nvPicPr>
        <p:blipFill rotWithShape="1">
          <a:blip r:embed="rId2"/>
          <a:srcRect t="13770"/>
          <a:stretch/>
        </p:blipFill>
        <p:spPr>
          <a:xfrm>
            <a:off x="0" y="1809276"/>
            <a:ext cx="8733127" cy="5048724"/>
          </a:xfrm>
          <a:prstGeom prst="rect">
            <a:avLst/>
          </a:prstGeom>
        </p:spPr>
      </p:pic>
      <p:sp>
        <p:nvSpPr>
          <p:cNvPr id="4" name="Oval 3">
            <a:extLst>
              <a:ext uri="{FF2B5EF4-FFF2-40B4-BE49-F238E27FC236}">
                <a16:creationId xmlns:a16="http://schemas.microsoft.com/office/drawing/2014/main" id="{714CE49A-6451-4550-B8DF-4CEE07EAC05F}"/>
              </a:ext>
            </a:extLst>
          </p:cNvPr>
          <p:cNvSpPr/>
          <p:nvPr/>
        </p:nvSpPr>
        <p:spPr>
          <a:xfrm>
            <a:off x="2337774" y="4399085"/>
            <a:ext cx="4672627" cy="58954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D7B8E55A-2C44-445A-BCD4-8FFF3B05A414}"/>
              </a:ext>
            </a:extLst>
          </p:cNvPr>
          <p:cNvSpPr/>
          <p:nvPr/>
        </p:nvSpPr>
        <p:spPr>
          <a:xfrm>
            <a:off x="2504028" y="3318892"/>
            <a:ext cx="4506373" cy="58954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746997FD-B54F-40BF-B2D7-9626C855EE1E}"/>
              </a:ext>
            </a:extLst>
          </p:cNvPr>
          <p:cNvSpPr txBox="1"/>
          <p:nvPr/>
        </p:nvSpPr>
        <p:spPr>
          <a:xfrm>
            <a:off x="9226865" y="1905506"/>
            <a:ext cx="2588146" cy="3416320"/>
          </a:xfrm>
          <a:prstGeom prst="rect">
            <a:avLst/>
          </a:prstGeom>
          <a:noFill/>
        </p:spPr>
        <p:txBody>
          <a:bodyPr wrap="square" rtlCol="0">
            <a:spAutoFit/>
          </a:bodyPr>
          <a:lstStyle/>
          <a:p>
            <a:pPr marL="285750" indent="-285750">
              <a:buFontTx/>
              <a:buChar char="-"/>
            </a:pPr>
            <a:r>
              <a:rPr lang="en-CA" sz="2400" dirty="0"/>
              <a:t>Both cohorts graduated at consistent rates</a:t>
            </a:r>
          </a:p>
          <a:p>
            <a:pPr marL="285750" indent="-285750">
              <a:buFontTx/>
              <a:buChar char="-"/>
            </a:pPr>
            <a:r>
              <a:rPr lang="en-CA" sz="2400" dirty="0"/>
              <a:t>Transfer students graduated at a proportionally higher rate in two fall cohorts</a:t>
            </a:r>
          </a:p>
        </p:txBody>
      </p:sp>
    </p:spTree>
    <p:extLst>
      <p:ext uri="{BB962C8B-B14F-4D97-AF65-F5344CB8AC3E}">
        <p14:creationId xmlns:p14="http://schemas.microsoft.com/office/powerpoint/2010/main" val="114248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5FC41A-4CFA-4FCE-9989-C2202BB1167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
        <p:nvSpPr>
          <p:cNvPr id="2" name="Title 1">
            <a:extLst>
              <a:ext uri="{FF2B5EF4-FFF2-40B4-BE49-F238E27FC236}">
                <a16:creationId xmlns:a16="http://schemas.microsoft.com/office/drawing/2014/main" id="{0FF1B1AB-C3BD-4C93-BA64-9D048292B525}"/>
              </a:ext>
            </a:extLst>
          </p:cNvPr>
          <p:cNvSpPr>
            <a:spLocks noGrp="1"/>
          </p:cNvSpPr>
          <p:nvPr>
            <p:ph type="title"/>
          </p:nvPr>
        </p:nvSpPr>
        <p:spPr>
          <a:xfrm>
            <a:off x="640079" y="2023236"/>
            <a:ext cx="3659777" cy="2820908"/>
          </a:xfrm>
        </p:spPr>
        <p:txBody>
          <a:bodyPr>
            <a:normAutofit/>
          </a:bodyPr>
          <a:lstStyle/>
          <a:p>
            <a:r>
              <a:rPr lang="en-CA" sz="4000" dirty="0">
                <a:solidFill>
                  <a:srgbClr val="FFFFFF"/>
                </a:solidFill>
              </a:rPr>
              <a:t>Plan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799669389"/>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close up of a logo&#10;&#10;Description generated with very high confidence">
            <a:extLst>
              <a:ext uri="{FF2B5EF4-FFF2-40B4-BE49-F238E27FC236}">
                <a16:creationId xmlns:a16="http://schemas.microsoft.com/office/drawing/2014/main" id="{700D8709-A08C-4559-8DE9-38F764473A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pic>
        <p:nvPicPr>
          <p:cNvPr id="11" name="Picture 10" descr="A close up of a sign&#10;&#10;Description generated with very high confidence">
            <a:extLst>
              <a:ext uri="{FF2B5EF4-FFF2-40B4-BE49-F238E27FC236}">
                <a16:creationId xmlns:a16="http://schemas.microsoft.com/office/drawing/2014/main" id="{94F6DFC2-0277-492F-81EB-1AD0EA8C95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21796" y="6193256"/>
            <a:ext cx="2967094" cy="594596"/>
          </a:xfrm>
          <a:prstGeom prst="rect">
            <a:avLst/>
          </a:prstGeom>
        </p:spPr>
      </p:pic>
      <p:sp>
        <p:nvSpPr>
          <p:cNvPr id="13" name="TextBox 12">
            <a:extLst>
              <a:ext uri="{FF2B5EF4-FFF2-40B4-BE49-F238E27FC236}">
                <a16:creationId xmlns:a16="http://schemas.microsoft.com/office/drawing/2014/main" id="{FCA6E5EC-C98F-481F-A265-70B11F67B4D5}"/>
              </a:ext>
            </a:extLst>
          </p:cNvPr>
          <p:cNvSpPr txBox="1"/>
          <p:nvPr/>
        </p:nvSpPr>
        <p:spPr>
          <a:xfrm>
            <a:off x="8648983" y="5938442"/>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2021345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6007-548C-4991-8638-D8F4537FE25B}"/>
              </a:ext>
            </a:extLst>
          </p:cNvPr>
          <p:cNvSpPr>
            <a:spLocks noGrp="1"/>
          </p:cNvSpPr>
          <p:nvPr>
            <p:ph type="title"/>
          </p:nvPr>
        </p:nvSpPr>
        <p:spPr/>
        <p:txBody>
          <a:bodyPr/>
          <a:lstStyle/>
          <a:p>
            <a:r>
              <a:rPr lang="en-CA" dirty="0"/>
              <a:t>Grad Rates and Source of Prior Post-Secondary Studies: Transfer</a:t>
            </a:r>
          </a:p>
        </p:txBody>
      </p:sp>
      <p:pic>
        <p:nvPicPr>
          <p:cNvPr id="3" name="Picture 2">
            <a:extLst>
              <a:ext uri="{FF2B5EF4-FFF2-40B4-BE49-F238E27FC236}">
                <a16:creationId xmlns:a16="http://schemas.microsoft.com/office/drawing/2014/main" id="{D9D064F0-7F5A-46E2-9357-B6BB4A2BF425}"/>
              </a:ext>
            </a:extLst>
          </p:cNvPr>
          <p:cNvPicPr>
            <a:picLocks noChangeAspect="1"/>
          </p:cNvPicPr>
          <p:nvPr/>
        </p:nvPicPr>
        <p:blipFill rotWithShape="1">
          <a:blip r:embed="rId2"/>
          <a:srcRect t="10441"/>
          <a:stretch/>
        </p:blipFill>
        <p:spPr>
          <a:xfrm>
            <a:off x="-54349" y="2090172"/>
            <a:ext cx="9626674" cy="4670845"/>
          </a:xfrm>
          <a:prstGeom prst="rect">
            <a:avLst/>
          </a:prstGeom>
        </p:spPr>
      </p:pic>
      <p:sp>
        <p:nvSpPr>
          <p:cNvPr id="4" name="TextBox 3">
            <a:extLst>
              <a:ext uri="{FF2B5EF4-FFF2-40B4-BE49-F238E27FC236}">
                <a16:creationId xmlns:a16="http://schemas.microsoft.com/office/drawing/2014/main" id="{E80709FF-DC23-4B0B-B8CA-555C6E4B572E}"/>
              </a:ext>
            </a:extLst>
          </p:cNvPr>
          <p:cNvSpPr txBox="1"/>
          <p:nvPr/>
        </p:nvSpPr>
        <p:spPr>
          <a:xfrm>
            <a:off x="9117924" y="2090172"/>
            <a:ext cx="3074076" cy="1569660"/>
          </a:xfrm>
          <a:prstGeom prst="rect">
            <a:avLst/>
          </a:prstGeom>
          <a:noFill/>
        </p:spPr>
        <p:txBody>
          <a:bodyPr wrap="square" rtlCol="0">
            <a:spAutoFit/>
          </a:bodyPr>
          <a:lstStyle/>
          <a:p>
            <a:pPr marL="285750" indent="-285750">
              <a:buFontTx/>
              <a:buChar char="-"/>
            </a:pPr>
            <a:r>
              <a:rPr lang="en-CA" sz="2400" dirty="0"/>
              <a:t>Out-of-province transfers graduated at a higher rate than Alberta transfers</a:t>
            </a:r>
          </a:p>
        </p:txBody>
      </p:sp>
    </p:spTree>
    <p:extLst>
      <p:ext uri="{BB962C8B-B14F-4D97-AF65-F5344CB8AC3E}">
        <p14:creationId xmlns:p14="http://schemas.microsoft.com/office/powerpoint/2010/main" val="205212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2339-3A99-400E-AE70-AD73622858C4}"/>
              </a:ext>
            </a:extLst>
          </p:cNvPr>
          <p:cNvSpPr>
            <a:spLocks noGrp="1"/>
          </p:cNvSpPr>
          <p:nvPr>
            <p:ph type="title"/>
          </p:nvPr>
        </p:nvSpPr>
        <p:spPr/>
        <p:txBody>
          <a:bodyPr/>
          <a:lstStyle/>
          <a:p>
            <a:r>
              <a:rPr lang="en-CA" dirty="0"/>
              <a:t>Completion Timing: Transfer vs Direct Entry (FT)</a:t>
            </a:r>
          </a:p>
        </p:txBody>
      </p:sp>
      <p:pic>
        <p:nvPicPr>
          <p:cNvPr id="3" name="Picture 2">
            <a:extLst>
              <a:ext uri="{FF2B5EF4-FFF2-40B4-BE49-F238E27FC236}">
                <a16:creationId xmlns:a16="http://schemas.microsoft.com/office/drawing/2014/main" id="{F90FCD90-5438-4024-BB98-A78A778CFAE6}"/>
              </a:ext>
            </a:extLst>
          </p:cNvPr>
          <p:cNvPicPr>
            <a:picLocks noChangeAspect="1"/>
          </p:cNvPicPr>
          <p:nvPr/>
        </p:nvPicPr>
        <p:blipFill rotWithShape="1">
          <a:blip r:embed="rId2"/>
          <a:srcRect t="13469"/>
          <a:stretch/>
        </p:blipFill>
        <p:spPr>
          <a:xfrm>
            <a:off x="838200" y="1690688"/>
            <a:ext cx="9204346" cy="5114934"/>
          </a:xfrm>
          <a:prstGeom prst="rect">
            <a:avLst/>
          </a:prstGeom>
        </p:spPr>
      </p:pic>
      <p:sp>
        <p:nvSpPr>
          <p:cNvPr id="5" name="Oval 4">
            <a:extLst>
              <a:ext uri="{FF2B5EF4-FFF2-40B4-BE49-F238E27FC236}">
                <a16:creationId xmlns:a16="http://schemas.microsoft.com/office/drawing/2014/main" id="{5BDF6D23-FE98-4579-893C-BAD85BD598A0}"/>
              </a:ext>
            </a:extLst>
          </p:cNvPr>
          <p:cNvSpPr/>
          <p:nvPr/>
        </p:nvSpPr>
        <p:spPr>
          <a:xfrm>
            <a:off x="2961227" y="1811896"/>
            <a:ext cx="5135921" cy="58954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9C14136A-EAFB-4281-94D3-BE48C393DC46}"/>
              </a:ext>
            </a:extLst>
          </p:cNvPr>
          <p:cNvSpPr/>
          <p:nvPr/>
        </p:nvSpPr>
        <p:spPr>
          <a:xfrm>
            <a:off x="3085919" y="3076277"/>
            <a:ext cx="5167744" cy="58954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E66FF914-C4B5-498E-8824-EE723A4DF063}"/>
              </a:ext>
            </a:extLst>
          </p:cNvPr>
          <p:cNvSpPr/>
          <p:nvPr/>
        </p:nvSpPr>
        <p:spPr>
          <a:xfrm>
            <a:off x="3085919" y="4401840"/>
            <a:ext cx="5304946" cy="58954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98EC5EFE-A561-46CF-BD13-62DA118B8DC3}"/>
              </a:ext>
            </a:extLst>
          </p:cNvPr>
          <p:cNvSpPr txBox="1"/>
          <p:nvPr/>
        </p:nvSpPr>
        <p:spPr>
          <a:xfrm>
            <a:off x="9702119" y="1811896"/>
            <a:ext cx="2588146" cy="2308324"/>
          </a:xfrm>
          <a:prstGeom prst="rect">
            <a:avLst/>
          </a:prstGeom>
          <a:noFill/>
        </p:spPr>
        <p:txBody>
          <a:bodyPr wrap="square" rtlCol="0">
            <a:spAutoFit/>
          </a:bodyPr>
          <a:lstStyle/>
          <a:p>
            <a:pPr marL="285750" indent="-285750">
              <a:buFontTx/>
              <a:buChar char="-"/>
            </a:pPr>
            <a:r>
              <a:rPr lang="en-CA" sz="2400" dirty="0"/>
              <a:t>Proportionally more transfer students consistently finished within 3 to 4 years</a:t>
            </a:r>
          </a:p>
        </p:txBody>
      </p:sp>
      <p:sp>
        <p:nvSpPr>
          <p:cNvPr id="9" name="Oval 8">
            <a:extLst>
              <a:ext uri="{FF2B5EF4-FFF2-40B4-BE49-F238E27FC236}">
                <a16:creationId xmlns:a16="http://schemas.microsoft.com/office/drawing/2014/main" id="{22AA5CFA-67A6-4A47-A49F-298E6B5E0B35}"/>
              </a:ext>
            </a:extLst>
          </p:cNvPr>
          <p:cNvSpPr/>
          <p:nvPr/>
        </p:nvSpPr>
        <p:spPr>
          <a:xfrm>
            <a:off x="3020770" y="2456716"/>
            <a:ext cx="5232893" cy="589548"/>
          </a:xfrm>
          <a:prstGeom prst="ellipse">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F325C401-A247-40A9-B31B-7F6139DBE39C}"/>
              </a:ext>
            </a:extLst>
          </p:cNvPr>
          <p:cNvSpPr/>
          <p:nvPr/>
        </p:nvSpPr>
        <p:spPr>
          <a:xfrm>
            <a:off x="3020771" y="3768121"/>
            <a:ext cx="5076378" cy="589548"/>
          </a:xfrm>
          <a:prstGeom prst="ellipse">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287B473B-BA14-4498-8517-9526791983C4}"/>
              </a:ext>
            </a:extLst>
          </p:cNvPr>
          <p:cNvSpPr/>
          <p:nvPr/>
        </p:nvSpPr>
        <p:spPr>
          <a:xfrm>
            <a:off x="2961228" y="5093684"/>
            <a:ext cx="5076377" cy="589548"/>
          </a:xfrm>
          <a:prstGeom prst="ellipse">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D5FA388D-0A27-4C5F-AD41-368DFA74D2C5}"/>
              </a:ext>
            </a:extLst>
          </p:cNvPr>
          <p:cNvSpPr/>
          <p:nvPr/>
        </p:nvSpPr>
        <p:spPr>
          <a:xfrm>
            <a:off x="9702119" y="4217174"/>
            <a:ext cx="2259222" cy="1569660"/>
          </a:xfrm>
          <a:prstGeom prst="rect">
            <a:avLst/>
          </a:prstGeom>
        </p:spPr>
        <p:txBody>
          <a:bodyPr wrap="square">
            <a:spAutoFit/>
          </a:bodyPr>
          <a:lstStyle/>
          <a:p>
            <a:pPr marL="285750" indent="-285750">
              <a:buFontTx/>
              <a:buChar char="-"/>
            </a:pPr>
            <a:r>
              <a:rPr lang="en-CA" sz="2400" dirty="0"/>
              <a:t>Direct entry students finished in 4 to 5 years</a:t>
            </a:r>
          </a:p>
        </p:txBody>
      </p:sp>
    </p:spTree>
    <p:extLst>
      <p:ext uri="{BB962C8B-B14F-4D97-AF65-F5344CB8AC3E}">
        <p14:creationId xmlns:p14="http://schemas.microsoft.com/office/powerpoint/2010/main" val="37564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2043663"/>
            <a:ext cx="6105194" cy="2031055"/>
          </a:xfrm>
        </p:spPr>
        <p:txBody>
          <a:bodyPr vert="horz" lIns="91440" tIns="45720" rIns="91440" bIns="45720" rtlCol="0" anchor="b">
            <a:normAutofit/>
          </a:bodyPr>
          <a:lstStyle/>
          <a:p>
            <a:r>
              <a:rPr lang="en-US" sz="4700" kern="1200" dirty="0">
                <a:solidFill>
                  <a:srgbClr val="FFFFFF"/>
                </a:solidFill>
              </a:rPr>
              <a:t>NAIT Findings</a:t>
            </a:r>
          </a:p>
        </p:txBody>
      </p:sp>
      <p:sp>
        <p:nvSpPr>
          <p:cNvPr id="8" name="TextBox 7">
            <a:extLst>
              <a:ext uri="{FF2B5EF4-FFF2-40B4-BE49-F238E27FC236}">
                <a16:creationId xmlns:a16="http://schemas.microsoft.com/office/drawing/2014/main" id="{07602B18-2DD3-474E-A418-411C1FCD6E0E}"/>
              </a:ext>
            </a:extLst>
          </p:cNvPr>
          <p:cNvSpPr txBox="1"/>
          <p:nvPr/>
        </p:nvSpPr>
        <p:spPr>
          <a:xfrm>
            <a:off x="8642580" y="6008590"/>
            <a:ext cx="2743200" cy="369332"/>
          </a:xfrm>
          <a:prstGeom prst="rect">
            <a:avLst/>
          </a:prstGeom>
          <a:noFill/>
        </p:spPr>
        <p:txBody>
          <a:bodyPr wrap="square" rtlCol="0">
            <a:spAutoFit/>
          </a:bodyPr>
          <a:lstStyle/>
          <a:p>
            <a:pPr algn="r"/>
            <a:r>
              <a:rPr lang="en-CA" b="1" dirty="0"/>
              <a:t>Research funded by</a:t>
            </a:r>
          </a:p>
        </p:txBody>
      </p:sp>
      <p:pic>
        <p:nvPicPr>
          <p:cNvPr id="9" name="Picture 8" descr="A close up of a sign&#10;&#10;Description generated with very high confidence">
            <a:extLst>
              <a:ext uri="{FF2B5EF4-FFF2-40B4-BE49-F238E27FC236}">
                <a16:creationId xmlns:a16="http://schemas.microsoft.com/office/drawing/2014/main" id="{39722E88-981B-48B6-AF12-3760ECC8A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796" y="6193256"/>
            <a:ext cx="2967094" cy="594596"/>
          </a:xfrm>
          <a:prstGeom prst="rect">
            <a:avLst/>
          </a:prstGeom>
        </p:spPr>
      </p:pic>
    </p:spTree>
    <p:extLst>
      <p:ext uri="{BB962C8B-B14F-4D97-AF65-F5344CB8AC3E}">
        <p14:creationId xmlns:p14="http://schemas.microsoft.com/office/powerpoint/2010/main" val="2021515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BCD3F-D88C-454E-AFB8-814BF8FD78A6}"/>
              </a:ext>
            </a:extLst>
          </p:cNvPr>
          <p:cNvSpPr>
            <a:spLocks noGrp="1"/>
          </p:cNvSpPr>
          <p:nvPr>
            <p:ph type="title"/>
          </p:nvPr>
        </p:nvSpPr>
        <p:spPr/>
        <p:txBody>
          <a:bodyPr/>
          <a:lstStyle/>
          <a:p>
            <a:r>
              <a:rPr lang="en-CA" dirty="0"/>
              <a:t>NAIT</a:t>
            </a:r>
          </a:p>
        </p:txBody>
      </p:sp>
      <p:sp>
        <p:nvSpPr>
          <p:cNvPr id="5" name="Content Placeholder 4">
            <a:extLst>
              <a:ext uri="{FF2B5EF4-FFF2-40B4-BE49-F238E27FC236}">
                <a16:creationId xmlns:a16="http://schemas.microsoft.com/office/drawing/2014/main" id="{F78177EA-623A-452B-9F34-F60F661E6691}"/>
              </a:ext>
            </a:extLst>
          </p:cNvPr>
          <p:cNvSpPr>
            <a:spLocks noGrp="1"/>
          </p:cNvSpPr>
          <p:nvPr>
            <p:ph idx="1"/>
          </p:nvPr>
        </p:nvSpPr>
        <p:spPr/>
        <p:txBody>
          <a:bodyPr>
            <a:normAutofit fontScale="92500" lnSpcReduction="20000"/>
          </a:bodyPr>
          <a:lstStyle/>
          <a:p>
            <a:r>
              <a:rPr lang="en-CA" dirty="0"/>
              <a:t>Predominantly male - for both transfer and direct entry</a:t>
            </a:r>
          </a:p>
          <a:p>
            <a:r>
              <a:rPr lang="en-CA" dirty="0"/>
              <a:t>Typically 21 years or older - for both transfer and direct entry; transfers slightly older</a:t>
            </a:r>
          </a:p>
          <a:p>
            <a:r>
              <a:rPr lang="en-CA" dirty="0"/>
              <a:t>Typically Canadian citizens – although slightly more diverse than direct entry students (as measured by citizenship status) </a:t>
            </a:r>
          </a:p>
          <a:p>
            <a:r>
              <a:rPr lang="en-CA" dirty="0"/>
              <a:t>Routinely achieved GPAs beyond 2.00</a:t>
            </a:r>
          </a:p>
          <a:p>
            <a:r>
              <a:rPr lang="en-CA" dirty="0"/>
              <a:t>Performed at the same level or exceeded direct entry students</a:t>
            </a:r>
          </a:p>
          <a:p>
            <a:r>
              <a:rPr lang="en-CA" dirty="0"/>
              <a:t>Graduated at rates that exceeded direct entry students for degrees/applied degrees; similar very successful graduation rates for diplomas</a:t>
            </a:r>
          </a:p>
          <a:p>
            <a:r>
              <a:rPr lang="en-CA" dirty="0"/>
              <a:t>Completed programs at a faster rate (within three years typically)</a:t>
            </a:r>
          </a:p>
        </p:txBody>
      </p:sp>
    </p:spTree>
    <p:extLst>
      <p:ext uri="{BB962C8B-B14F-4D97-AF65-F5344CB8AC3E}">
        <p14:creationId xmlns:p14="http://schemas.microsoft.com/office/powerpoint/2010/main" val="228285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0E2B15-755B-45FF-8BA4-4DB37D4857E0}"/>
              </a:ext>
            </a:extLst>
          </p:cNvPr>
          <p:cNvSpPr>
            <a:spLocks noGrp="1"/>
          </p:cNvSpPr>
          <p:nvPr>
            <p:ph type="title"/>
          </p:nvPr>
        </p:nvSpPr>
        <p:spPr/>
        <p:txBody>
          <a:bodyPr/>
          <a:lstStyle/>
          <a:p>
            <a:r>
              <a:rPr lang="en-CA" dirty="0"/>
              <a:t>Higher Proportion of PT Transfers: Direct Entry vs Transfer</a:t>
            </a:r>
          </a:p>
        </p:txBody>
      </p:sp>
      <p:pic>
        <p:nvPicPr>
          <p:cNvPr id="7" name="Picture 6">
            <a:extLst>
              <a:ext uri="{FF2B5EF4-FFF2-40B4-BE49-F238E27FC236}">
                <a16:creationId xmlns:a16="http://schemas.microsoft.com/office/drawing/2014/main" id="{1AF25FA1-CD8C-433B-92F9-FCA2608361DB}"/>
              </a:ext>
            </a:extLst>
          </p:cNvPr>
          <p:cNvPicPr/>
          <p:nvPr/>
        </p:nvPicPr>
        <p:blipFill rotWithShape="1">
          <a:blip r:embed="rId2">
            <a:extLst>
              <a:ext uri="{28A0092B-C50C-407E-A947-70E740481C1C}">
                <a14:useLocalDpi xmlns:a14="http://schemas.microsoft.com/office/drawing/2010/main" val="0"/>
              </a:ext>
            </a:extLst>
          </a:blip>
          <a:srcRect t="14586"/>
          <a:stretch/>
        </p:blipFill>
        <p:spPr bwMode="auto">
          <a:xfrm>
            <a:off x="998622" y="1690688"/>
            <a:ext cx="9685420" cy="5167312"/>
          </a:xfrm>
          <a:prstGeom prst="rect">
            <a:avLst/>
          </a:prstGeom>
          <a:noFill/>
        </p:spPr>
      </p:pic>
      <p:sp>
        <p:nvSpPr>
          <p:cNvPr id="6" name="Oval 5">
            <a:extLst>
              <a:ext uri="{FF2B5EF4-FFF2-40B4-BE49-F238E27FC236}">
                <a16:creationId xmlns:a16="http://schemas.microsoft.com/office/drawing/2014/main" id="{5D690754-29CE-478F-80BC-A3DB160B8209}"/>
              </a:ext>
            </a:extLst>
          </p:cNvPr>
          <p:cNvSpPr/>
          <p:nvPr/>
        </p:nvSpPr>
        <p:spPr>
          <a:xfrm>
            <a:off x="2957216" y="1809875"/>
            <a:ext cx="5851358" cy="58954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952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5A38-8784-416F-8379-4C355058F6FD}"/>
              </a:ext>
            </a:extLst>
          </p:cNvPr>
          <p:cNvSpPr>
            <a:spLocks noGrp="1"/>
          </p:cNvSpPr>
          <p:nvPr>
            <p:ph type="title"/>
          </p:nvPr>
        </p:nvSpPr>
        <p:spPr/>
        <p:txBody>
          <a:bodyPr/>
          <a:lstStyle/>
          <a:p>
            <a:r>
              <a:rPr lang="en-CA" dirty="0"/>
              <a:t>Diploma Enrolments (FT) </a:t>
            </a:r>
            <a:br>
              <a:rPr lang="en-CA" dirty="0"/>
            </a:br>
            <a:r>
              <a:rPr lang="en-CA" dirty="0"/>
              <a:t>– Transfer vs Direct Entry</a:t>
            </a:r>
          </a:p>
        </p:txBody>
      </p:sp>
      <p:pic>
        <p:nvPicPr>
          <p:cNvPr id="3" name="Picture 2">
            <a:extLst>
              <a:ext uri="{FF2B5EF4-FFF2-40B4-BE49-F238E27FC236}">
                <a16:creationId xmlns:a16="http://schemas.microsoft.com/office/drawing/2014/main" id="{848BD177-2F45-4B7F-A9A3-8DBE1290DF66}"/>
              </a:ext>
            </a:extLst>
          </p:cNvPr>
          <p:cNvPicPr>
            <a:picLocks noChangeAspect="1"/>
          </p:cNvPicPr>
          <p:nvPr/>
        </p:nvPicPr>
        <p:blipFill rotWithShape="1">
          <a:blip r:embed="rId2"/>
          <a:srcRect t="12214"/>
          <a:stretch/>
        </p:blipFill>
        <p:spPr>
          <a:xfrm>
            <a:off x="0" y="1639982"/>
            <a:ext cx="8382000" cy="5218018"/>
          </a:xfrm>
          <a:prstGeom prst="rect">
            <a:avLst/>
          </a:prstGeom>
        </p:spPr>
      </p:pic>
      <p:sp>
        <p:nvSpPr>
          <p:cNvPr id="4" name="Oval 3">
            <a:extLst>
              <a:ext uri="{FF2B5EF4-FFF2-40B4-BE49-F238E27FC236}">
                <a16:creationId xmlns:a16="http://schemas.microsoft.com/office/drawing/2014/main" id="{553BCE58-5B0C-4A4D-810A-54E09F3ECF00}"/>
              </a:ext>
            </a:extLst>
          </p:cNvPr>
          <p:cNvSpPr/>
          <p:nvPr/>
        </p:nvSpPr>
        <p:spPr>
          <a:xfrm>
            <a:off x="1260764" y="1809875"/>
            <a:ext cx="2964872" cy="115567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BE17B3A6-8A3B-4DEA-9E33-FA28B76650F2}"/>
              </a:ext>
            </a:extLst>
          </p:cNvPr>
          <p:cNvSpPr/>
          <p:nvPr/>
        </p:nvSpPr>
        <p:spPr>
          <a:xfrm>
            <a:off x="3893127" y="1690687"/>
            <a:ext cx="3352799" cy="1325563"/>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332F72EC-6194-4453-830A-CD3CA4D5CD1B}"/>
              </a:ext>
            </a:extLst>
          </p:cNvPr>
          <p:cNvSpPr txBox="1"/>
          <p:nvPr/>
        </p:nvSpPr>
        <p:spPr>
          <a:xfrm>
            <a:off x="8765654" y="1860223"/>
            <a:ext cx="2588146" cy="3046988"/>
          </a:xfrm>
          <a:prstGeom prst="rect">
            <a:avLst/>
          </a:prstGeom>
          <a:noFill/>
        </p:spPr>
        <p:txBody>
          <a:bodyPr wrap="square" rtlCol="0">
            <a:spAutoFit/>
          </a:bodyPr>
          <a:lstStyle/>
          <a:p>
            <a:pPr marL="285750" indent="-285750">
              <a:buFontTx/>
              <a:buChar char="-"/>
            </a:pPr>
            <a:r>
              <a:rPr lang="en-CA" sz="2400" dirty="0"/>
              <a:t>Proportionally more direct entry and transfer students enrolled in Business and Applied Science &amp; Technology</a:t>
            </a:r>
          </a:p>
        </p:txBody>
      </p:sp>
    </p:spTree>
    <p:extLst>
      <p:ext uri="{BB962C8B-B14F-4D97-AF65-F5344CB8AC3E}">
        <p14:creationId xmlns:p14="http://schemas.microsoft.com/office/powerpoint/2010/main" val="35453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F38E-AA85-44CE-87E1-9B76B3E4252C}"/>
              </a:ext>
            </a:extLst>
          </p:cNvPr>
          <p:cNvSpPr>
            <a:spLocks noGrp="1"/>
          </p:cNvSpPr>
          <p:nvPr>
            <p:ph type="title"/>
          </p:nvPr>
        </p:nvSpPr>
        <p:spPr/>
        <p:txBody>
          <a:bodyPr>
            <a:normAutofit fontScale="90000"/>
          </a:bodyPr>
          <a:lstStyle/>
          <a:p>
            <a:r>
              <a:rPr lang="en-CA" dirty="0"/>
              <a:t>Prior Post-Secondary</a:t>
            </a:r>
            <a:br>
              <a:rPr lang="en-CA" dirty="0"/>
            </a:br>
            <a:r>
              <a:rPr lang="en-CA" dirty="0"/>
              <a:t>- Alberta vs Out-of-Province (FT, All Credentials)</a:t>
            </a:r>
          </a:p>
        </p:txBody>
      </p:sp>
      <p:pic>
        <p:nvPicPr>
          <p:cNvPr id="3" name="Picture 2">
            <a:extLst>
              <a:ext uri="{FF2B5EF4-FFF2-40B4-BE49-F238E27FC236}">
                <a16:creationId xmlns:a16="http://schemas.microsoft.com/office/drawing/2014/main" id="{0B130431-0E86-48B7-B1B8-B275FD9F3C72}"/>
              </a:ext>
            </a:extLst>
          </p:cNvPr>
          <p:cNvPicPr>
            <a:picLocks noChangeAspect="1"/>
          </p:cNvPicPr>
          <p:nvPr/>
        </p:nvPicPr>
        <p:blipFill rotWithShape="1">
          <a:blip r:embed="rId2"/>
          <a:srcRect t="17296"/>
          <a:stretch/>
        </p:blipFill>
        <p:spPr>
          <a:xfrm>
            <a:off x="838200" y="1962305"/>
            <a:ext cx="8167255" cy="4206361"/>
          </a:xfrm>
          <a:prstGeom prst="rect">
            <a:avLst/>
          </a:prstGeom>
        </p:spPr>
      </p:pic>
      <p:sp>
        <p:nvSpPr>
          <p:cNvPr id="4" name="Oval 3">
            <a:extLst>
              <a:ext uri="{FF2B5EF4-FFF2-40B4-BE49-F238E27FC236}">
                <a16:creationId xmlns:a16="http://schemas.microsoft.com/office/drawing/2014/main" id="{030C96F8-DEF9-4A1B-948F-24E8DD67BA07}"/>
              </a:ext>
            </a:extLst>
          </p:cNvPr>
          <p:cNvSpPr/>
          <p:nvPr/>
        </p:nvSpPr>
        <p:spPr>
          <a:xfrm>
            <a:off x="2604655" y="2092036"/>
            <a:ext cx="4918363" cy="88265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726DE11B-50AE-46E6-9EEB-15B7B537738B}"/>
              </a:ext>
            </a:extLst>
          </p:cNvPr>
          <p:cNvSpPr txBox="1"/>
          <p:nvPr/>
        </p:nvSpPr>
        <p:spPr>
          <a:xfrm>
            <a:off x="9005455" y="3095989"/>
            <a:ext cx="3104148" cy="1938992"/>
          </a:xfrm>
          <a:prstGeom prst="rect">
            <a:avLst/>
          </a:prstGeom>
          <a:noFill/>
        </p:spPr>
        <p:txBody>
          <a:bodyPr wrap="square" rtlCol="0">
            <a:spAutoFit/>
          </a:bodyPr>
          <a:lstStyle/>
          <a:p>
            <a:pPr marL="285750" indent="-285750">
              <a:buFontTx/>
              <a:buChar char="-"/>
            </a:pPr>
            <a:r>
              <a:rPr lang="en-CA" sz="2400" dirty="0"/>
              <a:t>Most transfer students previously studied within an Alberta post-secondary institution</a:t>
            </a:r>
          </a:p>
        </p:txBody>
      </p:sp>
    </p:spTree>
    <p:extLst>
      <p:ext uri="{BB962C8B-B14F-4D97-AF65-F5344CB8AC3E}">
        <p14:creationId xmlns:p14="http://schemas.microsoft.com/office/powerpoint/2010/main" val="79851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AB14-5BE4-4CFA-92D6-908BDA17BFAC}"/>
              </a:ext>
            </a:extLst>
          </p:cNvPr>
          <p:cNvSpPr>
            <a:spLocks noGrp="1"/>
          </p:cNvSpPr>
          <p:nvPr>
            <p:ph type="title"/>
          </p:nvPr>
        </p:nvSpPr>
        <p:spPr/>
        <p:txBody>
          <a:bodyPr/>
          <a:lstStyle/>
          <a:p>
            <a:r>
              <a:rPr lang="en-CA" dirty="0"/>
              <a:t>Source of Prior Post-Secondary </a:t>
            </a:r>
            <a:br>
              <a:rPr lang="en-CA" dirty="0"/>
            </a:br>
            <a:r>
              <a:rPr lang="en-CA" dirty="0"/>
              <a:t>(FT, All Credentials)</a:t>
            </a:r>
          </a:p>
        </p:txBody>
      </p:sp>
      <p:pic>
        <p:nvPicPr>
          <p:cNvPr id="3" name="Picture 2">
            <a:extLst>
              <a:ext uri="{FF2B5EF4-FFF2-40B4-BE49-F238E27FC236}">
                <a16:creationId xmlns:a16="http://schemas.microsoft.com/office/drawing/2014/main" id="{B4B65B63-E68B-43BF-A517-7BFF8190917C}"/>
              </a:ext>
            </a:extLst>
          </p:cNvPr>
          <p:cNvPicPr/>
          <p:nvPr/>
        </p:nvPicPr>
        <p:blipFill rotWithShape="1">
          <a:blip r:embed="rId2" cstate="print">
            <a:extLst>
              <a:ext uri="{28A0092B-C50C-407E-A947-70E740481C1C}">
                <a14:useLocalDpi xmlns:a14="http://schemas.microsoft.com/office/drawing/2010/main" val="0"/>
              </a:ext>
            </a:extLst>
          </a:blip>
          <a:srcRect t="12524"/>
          <a:stretch/>
        </p:blipFill>
        <p:spPr bwMode="auto">
          <a:xfrm>
            <a:off x="1152683" y="1937084"/>
            <a:ext cx="9368894" cy="4145778"/>
          </a:xfrm>
          <a:prstGeom prst="rect">
            <a:avLst/>
          </a:prstGeom>
          <a:noFill/>
        </p:spPr>
      </p:pic>
      <p:sp>
        <p:nvSpPr>
          <p:cNvPr id="4" name="Oval 3">
            <a:extLst>
              <a:ext uri="{FF2B5EF4-FFF2-40B4-BE49-F238E27FC236}">
                <a16:creationId xmlns:a16="http://schemas.microsoft.com/office/drawing/2014/main" id="{0842F533-6BEB-4BC3-829A-8840849276C7}"/>
              </a:ext>
            </a:extLst>
          </p:cNvPr>
          <p:cNvSpPr/>
          <p:nvPr/>
        </p:nvSpPr>
        <p:spPr>
          <a:xfrm>
            <a:off x="2396837" y="1937084"/>
            <a:ext cx="5458690" cy="95851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3845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FC49-32A9-4BB3-8B53-47907ECB3ACC}"/>
              </a:ext>
            </a:extLst>
          </p:cNvPr>
          <p:cNvSpPr>
            <a:spLocks noGrp="1"/>
          </p:cNvSpPr>
          <p:nvPr>
            <p:ph type="title"/>
          </p:nvPr>
        </p:nvSpPr>
        <p:spPr>
          <a:xfrm>
            <a:off x="838200" y="206625"/>
            <a:ext cx="10515600" cy="1325563"/>
          </a:xfrm>
        </p:spPr>
        <p:txBody>
          <a:bodyPr/>
          <a:lstStyle/>
          <a:p>
            <a:r>
              <a:rPr lang="en-CA" dirty="0"/>
              <a:t>Degree Enrolments </a:t>
            </a:r>
            <a:br>
              <a:rPr lang="en-CA" dirty="0"/>
            </a:br>
            <a:r>
              <a:rPr lang="en-CA" dirty="0"/>
              <a:t>– Transfer vs Direct Entry</a:t>
            </a:r>
          </a:p>
        </p:txBody>
      </p:sp>
      <p:pic>
        <p:nvPicPr>
          <p:cNvPr id="3" name="Picture 2">
            <a:extLst>
              <a:ext uri="{FF2B5EF4-FFF2-40B4-BE49-F238E27FC236}">
                <a16:creationId xmlns:a16="http://schemas.microsoft.com/office/drawing/2014/main" id="{09C3A54D-F34C-4569-9FCF-28220405AAEF}"/>
              </a:ext>
            </a:extLst>
          </p:cNvPr>
          <p:cNvPicPr/>
          <p:nvPr/>
        </p:nvPicPr>
        <p:blipFill rotWithShape="1">
          <a:blip r:embed="rId2">
            <a:extLst>
              <a:ext uri="{28A0092B-C50C-407E-A947-70E740481C1C}">
                <a14:useLocalDpi xmlns:a14="http://schemas.microsoft.com/office/drawing/2010/main" val="0"/>
              </a:ext>
            </a:extLst>
          </a:blip>
          <a:srcRect t="10330"/>
          <a:stretch/>
        </p:blipFill>
        <p:spPr bwMode="auto">
          <a:xfrm>
            <a:off x="838200" y="1479884"/>
            <a:ext cx="8414084" cy="5012991"/>
          </a:xfrm>
          <a:prstGeom prst="rect">
            <a:avLst/>
          </a:prstGeom>
          <a:noFill/>
        </p:spPr>
      </p:pic>
      <p:sp>
        <p:nvSpPr>
          <p:cNvPr id="4" name="TextBox 3">
            <a:extLst>
              <a:ext uri="{FF2B5EF4-FFF2-40B4-BE49-F238E27FC236}">
                <a16:creationId xmlns:a16="http://schemas.microsoft.com/office/drawing/2014/main" id="{CDBDB345-1554-4EBF-8E51-6EAE7CE2D249}"/>
              </a:ext>
            </a:extLst>
          </p:cNvPr>
          <p:cNvSpPr txBox="1"/>
          <p:nvPr/>
        </p:nvSpPr>
        <p:spPr>
          <a:xfrm>
            <a:off x="8963526" y="1860223"/>
            <a:ext cx="3104148" cy="3046988"/>
          </a:xfrm>
          <a:prstGeom prst="rect">
            <a:avLst/>
          </a:prstGeom>
          <a:noFill/>
        </p:spPr>
        <p:txBody>
          <a:bodyPr wrap="square" rtlCol="0">
            <a:spAutoFit/>
          </a:bodyPr>
          <a:lstStyle/>
          <a:p>
            <a:pPr marL="285750" indent="-285750">
              <a:buFontTx/>
              <a:buChar char="-"/>
            </a:pPr>
            <a:r>
              <a:rPr lang="en-CA" sz="2400" dirty="0"/>
              <a:t>A higher number of transfer students were enrolled in the degree programs</a:t>
            </a:r>
          </a:p>
          <a:p>
            <a:pPr marL="285750" indent="-285750">
              <a:buFontTx/>
              <a:buChar char="-"/>
            </a:pPr>
            <a:r>
              <a:rPr lang="en-CA" sz="2400" dirty="0"/>
              <a:t>Suggests the degrees provided successful laddering opportunities</a:t>
            </a:r>
          </a:p>
        </p:txBody>
      </p:sp>
      <p:sp>
        <p:nvSpPr>
          <p:cNvPr id="6" name="Oval 5">
            <a:extLst>
              <a:ext uri="{FF2B5EF4-FFF2-40B4-BE49-F238E27FC236}">
                <a16:creationId xmlns:a16="http://schemas.microsoft.com/office/drawing/2014/main" id="{F49C8BA1-82AE-4E7F-A2D6-258ADDC43C2A}"/>
              </a:ext>
            </a:extLst>
          </p:cNvPr>
          <p:cNvSpPr/>
          <p:nvPr/>
        </p:nvSpPr>
        <p:spPr>
          <a:xfrm>
            <a:off x="2382981" y="2202874"/>
            <a:ext cx="5624945" cy="60257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729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4B8CE-BA4E-48FF-B8FF-A633D61A42A7}"/>
              </a:ext>
            </a:extLst>
          </p:cNvPr>
          <p:cNvSpPr>
            <a:spLocks noGrp="1"/>
          </p:cNvSpPr>
          <p:nvPr>
            <p:ph type="title"/>
          </p:nvPr>
        </p:nvSpPr>
        <p:spPr/>
        <p:txBody>
          <a:bodyPr/>
          <a:lstStyle/>
          <a:p>
            <a:r>
              <a:rPr lang="en-CA" dirty="0"/>
              <a:t>Laddering Examples at NAIT</a:t>
            </a:r>
          </a:p>
        </p:txBody>
      </p:sp>
      <p:sp>
        <p:nvSpPr>
          <p:cNvPr id="4" name="Content Placeholder 3">
            <a:extLst>
              <a:ext uri="{FF2B5EF4-FFF2-40B4-BE49-F238E27FC236}">
                <a16:creationId xmlns:a16="http://schemas.microsoft.com/office/drawing/2014/main" id="{086FD355-20E2-4830-A61E-9CC4F5A37844}"/>
              </a:ext>
            </a:extLst>
          </p:cNvPr>
          <p:cNvSpPr>
            <a:spLocks noGrp="1"/>
          </p:cNvSpPr>
          <p:nvPr>
            <p:ph idx="1"/>
          </p:nvPr>
        </p:nvSpPr>
        <p:spPr/>
        <p:txBody>
          <a:bodyPr>
            <a:normAutofit fontScale="92500" lnSpcReduction="10000"/>
          </a:bodyPr>
          <a:lstStyle/>
          <a:p>
            <a:pPr lvl="0"/>
            <a:r>
              <a:rPr lang="en-US" dirty="0"/>
              <a:t>Bachelor of Business Administration (BBA); Bachelor of Applied Business Administration (ADF) </a:t>
            </a:r>
          </a:p>
          <a:p>
            <a:pPr lvl="1"/>
            <a:r>
              <a:rPr lang="en-US" dirty="0"/>
              <a:t>BBA - enter at level 1 or into third year if completed NAIT business diploma</a:t>
            </a:r>
          </a:p>
          <a:p>
            <a:pPr lvl="1"/>
            <a:r>
              <a:rPr lang="en-US" dirty="0"/>
              <a:t>ADF - enter directly into third year upon completion of a business diploma</a:t>
            </a:r>
            <a:endParaRPr lang="en-CA" dirty="0"/>
          </a:p>
          <a:p>
            <a:pPr lvl="0"/>
            <a:r>
              <a:rPr lang="en-US" dirty="0"/>
              <a:t>Bachelor of Applied Information Systems Technology </a:t>
            </a:r>
          </a:p>
          <a:p>
            <a:pPr lvl="1"/>
            <a:r>
              <a:rPr lang="en-US" dirty="0"/>
              <a:t>Follows the 2+2 model; directly into year 3 upon completion of a diploma in an aligned discipline.</a:t>
            </a:r>
            <a:endParaRPr lang="en-CA" dirty="0"/>
          </a:p>
          <a:p>
            <a:pPr lvl="0"/>
            <a:r>
              <a:rPr lang="en-US" dirty="0"/>
              <a:t>Bachelor of Technology in Construction Management; Bachelor of Technology in Technology Management </a:t>
            </a:r>
          </a:p>
          <a:p>
            <a:pPr lvl="1"/>
            <a:r>
              <a:rPr lang="en-US" dirty="0"/>
              <a:t>Follows 2+2 model; directly into year three after completing a diploma in an aligned program of study.</a:t>
            </a:r>
            <a:endParaRPr lang="en-CA" dirty="0"/>
          </a:p>
          <a:p>
            <a:endParaRPr lang="en-CA" dirty="0"/>
          </a:p>
        </p:txBody>
      </p:sp>
    </p:spTree>
    <p:extLst>
      <p:ext uri="{BB962C8B-B14F-4D97-AF65-F5344CB8AC3E}">
        <p14:creationId xmlns:p14="http://schemas.microsoft.com/office/powerpoint/2010/main" val="423816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2043663"/>
            <a:ext cx="6105194" cy="2031055"/>
          </a:xfrm>
        </p:spPr>
        <p:txBody>
          <a:bodyPr vert="horz" lIns="91440" tIns="45720" rIns="91440" bIns="45720" rtlCol="0" anchor="b">
            <a:normAutofit/>
          </a:bodyPr>
          <a:lstStyle/>
          <a:p>
            <a:r>
              <a:rPr lang="en-US" sz="4700" kern="1200" dirty="0">
                <a:solidFill>
                  <a:srgbClr val="FFFFFF"/>
                </a:solidFill>
              </a:rPr>
              <a:t>Research Overview</a:t>
            </a:r>
          </a:p>
        </p:txBody>
      </p:sp>
      <p:sp>
        <p:nvSpPr>
          <p:cNvPr id="5" name="Text Placeholder 4">
            <a:extLst>
              <a:ext uri="{FF2B5EF4-FFF2-40B4-BE49-F238E27FC236}">
                <a16:creationId xmlns:a16="http://schemas.microsoft.com/office/drawing/2014/main" id="{D4018FE1-BEE0-4D33-8A39-E30BF81C6E2C}"/>
              </a:ext>
            </a:extLst>
          </p:cNvPr>
          <p:cNvSpPr>
            <a:spLocks noGrp="1"/>
          </p:cNvSpPr>
          <p:nvPr>
            <p:ph type="body" idx="1"/>
          </p:nvPr>
        </p:nvSpPr>
        <p:spPr>
          <a:xfrm>
            <a:off x="3045368" y="4074718"/>
            <a:ext cx="6105194" cy="682079"/>
          </a:xfrm>
        </p:spPr>
        <p:txBody>
          <a:bodyPr vert="horz" lIns="91440" tIns="45720" rIns="91440" bIns="45720" rtlCol="0">
            <a:normAutofit/>
          </a:bodyPr>
          <a:lstStyle/>
          <a:p>
            <a:pPr algn="ctr"/>
            <a:endParaRPr lang="en-US" sz="2400" kern="1200">
              <a:solidFill>
                <a:srgbClr val="FFFFFF"/>
              </a:solidFill>
            </a:endParaRPr>
          </a:p>
        </p:txBody>
      </p:sp>
      <p:pic>
        <p:nvPicPr>
          <p:cNvPr id="9" name="Picture 8" descr="A close up of a sign&#10;&#10;Description generated with very high confidence">
            <a:extLst>
              <a:ext uri="{FF2B5EF4-FFF2-40B4-BE49-F238E27FC236}">
                <a16:creationId xmlns:a16="http://schemas.microsoft.com/office/drawing/2014/main" id="{C3B212D4-14B1-48F4-891F-1DEEA5D76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796" y="6193256"/>
            <a:ext cx="2967094" cy="594596"/>
          </a:xfrm>
          <a:prstGeom prst="rect">
            <a:avLst/>
          </a:prstGeom>
        </p:spPr>
      </p:pic>
      <p:sp>
        <p:nvSpPr>
          <p:cNvPr id="10" name="TextBox 9">
            <a:extLst>
              <a:ext uri="{FF2B5EF4-FFF2-40B4-BE49-F238E27FC236}">
                <a16:creationId xmlns:a16="http://schemas.microsoft.com/office/drawing/2014/main" id="{4BBAFFF8-F1C3-41A7-A035-26C0BEBDFB49}"/>
              </a:ext>
            </a:extLst>
          </p:cNvPr>
          <p:cNvSpPr txBox="1"/>
          <p:nvPr/>
        </p:nvSpPr>
        <p:spPr>
          <a:xfrm>
            <a:off x="8642580" y="6008590"/>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600273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72A32-8E10-4FB4-A232-430A680C5FAE}"/>
              </a:ext>
            </a:extLst>
          </p:cNvPr>
          <p:cNvSpPr>
            <a:spLocks noGrp="1"/>
          </p:cNvSpPr>
          <p:nvPr>
            <p:ph type="title"/>
          </p:nvPr>
        </p:nvSpPr>
        <p:spPr/>
        <p:txBody>
          <a:bodyPr/>
          <a:lstStyle/>
          <a:p>
            <a:r>
              <a:rPr lang="en-CA" dirty="0"/>
              <a:t>Prior NAIT Students (FT, By Cred.)</a:t>
            </a:r>
          </a:p>
        </p:txBody>
      </p:sp>
      <p:pic>
        <p:nvPicPr>
          <p:cNvPr id="4" name="Picture 3">
            <a:extLst>
              <a:ext uri="{FF2B5EF4-FFF2-40B4-BE49-F238E27FC236}">
                <a16:creationId xmlns:a16="http://schemas.microsoft.com/office/drawing/2014/main" id="{CE1FA12B-B577-48D1-B763-B5A1D89755B4}"/>
              </a:ext>
            </a:extLst>
          </p:cNvPr>
          <p:cNvPicPr>
            <a:picLocks noChangeAspect="1"/>
          </p:cNvPicPr>
          <p:nvPr/>
        </p:nvPicPr>
        <p:blipFill rotWithShape="1">
          <a:blip r:embed="rId2"/>
          <a:srcRect t="15743"/>
          <a:stretch/>
        </p:blipFill>
        <p:spPr>
          <a:xfrm>
            <a:off x="0" y="1496293"/>
            <a:ext cx="9234055" cy="4779230"/>
          </a:xfrm>
          <a:prstGeom prst="rect">
            <a:avLst/>
          </a:prstGeom>
        </p:spPr>
      </p:pic>
      <p:sp>
        <p:nvSpPr>
          <p:cNvPr id="5" name="Oval 4">
            <a:extLst>
              <a:ext uri="{FF2B5EF4-FFF2-40B4-BE49-F238E27FC236}">
                <a16:creationId xmlns:a16="http://schemas.microsoft.com/office/drawing/2014/main" id="{2A83AA68-E85B-43F1-955E-A1A6EC450968}"/>
              </a:ext>
            </a:extLst>
          </p:cNvPr>
          <p:cNvSpPr/>
          <p:nvPr/>
        </p:nvSpPr>
        <p:spPr>
          <a:xfrm>
            <a:off x="3047635" y="2189018"/>
            <a:ext cx="5915891" cy="63283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20907985-4D12-49FA-8BAB-D7E6A95B4CE7}"/>
              </a:ext>
            </a:extLst>
          </p:cNvPr>
          <p:cNvSpPr txBox="1"/>
          <p:nvPr/>
        </p:nvSpPr>
        <p:spPr>
          <a:xfrm>
            <a:off x="8963526" y="1860223"/>
            <a:ext cx="3104148" cy="3785652"/>
          </a:xfrm>
          <a:prstGeom prst="rect">
            <a:avLst/>
          </a:prstGeom>
          <a:noFill/>
        </p:spPr>
        <p:txBody>
          <a:bodyPr wrap="square" rtlCol="0">
            <a:spAutoFit/>
          </a:bodyPr>
          <a:lstStyle/>
          <a:p>
            <a:pPr marL="285750" indent="-285750">
              <a:buFontTx/>
              <a:buChar char="-"/>
            </a:pPr>
            <a:r>
              <a:rPr lang="en-CA" sz="2400" dirty="0"/>
              <a:t>A higher number of the transfer students enrolled in the degree programs were prior NAIT students</a:t>
            </a:r>
          </a:p>
          <a:p>
            <a:pPr marL="285750" indent="-285750">
              <a:buFontTx/>
              <a:buChar char="-"/>
            </a:pPr>
            <a:r>
              <a:rPr lang="en-CA" sz="2400" dirty="0"/>
              <a:t>Suggests the degrees provided successful laddering opportunities</a:t>
            </a:r>
          </a:p>
        </p:txBody>
      </p:sp>
    </p:spTree>
    <p:extLst>
      <p:ext uri="{BB962C8B-B14F-4D97-AF65-F5344CB8AC3E}">
        <p14:creationId xmlns:p14="http://schemas.microsoft.com/office/powerpoint/2010/main" val="153099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AFC944-54F1-4A48-B195-6375E1DCCD19}"/>
              </a:ext>
            </a:extLst>
          </p:cNvPr>
          <p:cNvSpPr>
            <a:spLocks noGrp="1"/>
          </p:cNvSpPr>
          <p:nvPr>
            <p:ph type="title"/>
          </p:nvPr>
        </p:nvSpPr>
        <p:spPr/>
        <p:txBody>
          <a:bodyPr/>
          <a:lstStyle/>
          <a:p>
            <a:r>
              <a:rPr lang="en-CA" dirty="0"/>
              <a:t>Average Transfer ‘Courses’ Awarded</a:t>
            </a:r>
          </a:p>
        </p:txBody>
      </p:sp>
      <p:sp>
        <p:nvSpPr>
          <p:cNvPr id="4" name="Content Placeholder 3">
            <a:extLst>
              <a:ext uri="{FF2B5EF4-FFF2-40B4-BE49-F238E27FC236}">
                <a16:creationId xmlns:a16="http://schemas.microsoft.com/office/drawing/2014/main" id="{3DCAB5B3-BC29-4E20-9775-611F6B811849}"/>
              </a:ext>
            </a:extLst>
          </p:cNvPr>
          <p:cNvSpPr>
            <a:spLocks noGrp="1"/>
          </p:cNvSpPr>
          <p:nvPr>
            <p:ph idx="1"/>
          </p:nvPr>
        </p:nvSpPr>
        <p:spPr/>
        <p:txBody>
          <a:bodyPr/>
          <a:lstStyle/>
          <a:p>
            <a:r>
              <a:rPr lang="en-CA" dirty="0"/>
              <a:t>Average transfer courses awarded for degree students = ranged from 1.1 to 2.3 courses + block transfer credit</a:t>
            </a:r>
          </a:p>
          <a:p>
            <a:r>
              <a:rPr lang="en-CA" dirty="0"/>
              <a:t>Average for diploma students = 2.8 to 3 courses (approximately half a term)</a:t>
            </a:r>
          </a:p>
        </p:txBody>
      </p:sp>
    </p:spTree>
    <p:extLst>
      <p:ext uri="{BB962C8B-B14F-4D97-AF65-F5344CB8AC3E}">
        <p14:creationId xmlns:p14="http://schemas.microsoft.com/office/powerpoint/2010/main" val="1723769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8DB6-905E-415C-89EC-2AD8B5DBD0E6}"/>
              </a:ext>
            </a:extLst>
          </p:cNvPr>
          <p:cNvSpPr>
            <a:spLocks noGrp="1"/>
          </p:cNvSpPr>
          <p:nvPr>
            <p:ph type="title"/>
          </p:nvPr>
        </p:nvSpPr>
        <p:spPr/>
        <p:txBody>
          <a:bodyPr/>
          <a:lstStyle/>
          <a:p>
            <a:r>
              <a:rPr lang="en-CA" dirty="0"/>
              <a:t>Success – GPA</a:t>
            </a:r>
            <a:br>
              <a:rPr lang="en-CA" dirty="0"/>
            </a:br>
            <a:r>
              <a:rPr lang="en-CA" dirty="0"/>
              <a:t>Degree/Applied Degree Students (FT)</a:t>
            </a:r>
          </a:p>
        </p:txBody>
      </p:sp>
      <p:sp>
        <p:nvSpPr>
          <p:cNvPr id="3" name="Content Placeholder 2">
            <a:extLst>
              <a:ext uri="{FF2B5EF4-FFF2-40B4-BE49-F238E27FC236}">
                <a16:creationId xmlns:a16="http://schemas.microsoft.com/office/drawing/2014/main" id="{C9864488-791B-4288-BE10-7561240A1FCF}"/>
              </a:ext>
            </a:extLst>
          </p:cNvPr>
          <p:cNvSpPr>
            <a:spLocks noGrp="1"/>
          </p:cNvSpPr>
          <p:nvPr>
            <p:ph idx="1"/>
          </p:nvPr>
        </p:nvSpPr>
        <p:spPr/>
        <p:txBody>
          <a:bodyPr/>
          <a:lstStyle/>
          <a:p>
            <a:r>
              <a:rPr lang="en-CA" dirty="0"/>
              <a:t>Both transfer and direct entry students finished year one with consistent average GPAs (cohort ranges: 2.88 to 2.94 for transfers; 2.79 to 2.96 for direct entry)</a:t>
            </a:r>
          </a:p>
          <a:p>
            <a:r>
              <a:rPr lang="en-CA" dirty="0"/>
              <a:t>Both had higher results by last point of registration (cohort ranges: 2.95 to 3.03 for transfers; 2.87 to 3.03 for direct entry)</a:t>
            </a:r>
          </a:p>
          <a:p>
            <a:r>
              <a:rPr lang="en-CA" dirty="0"/>
              <a:t>Both increased their standing by last point of registration</a:t>
            </a:r>
          </a:p>
          <a:p>
            <a:r>
              <a:rPr lang="en-CA" dirty="0"/>
              <a:t>Graduating students in both cohorts experienced higher averages</a:t>
            </a:r>
          </a:p>
        </p:txBody>
      </p:sp>
    </p:spTree>
    <p:extLst>
      <p:ext uri="{BB962C8B-B14F-4D97-AF65-F5344CB8AC3E}">
        <p14:creationId xmlns:p14="http://schemas.microsoft.com/office/powerpoint/2010/main" val="320609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8DB6-905E-415C-89EC-2AD8B5DBD0E6}"/>
              </a:ext>
            </a:extLst>
          </p:cNvPr>
          <p:cNvSpPr>
            <a:spLocks noGrp="1"/>
          </p:cNvSpPr>
          <p:nvPr>
            <p:ph type="title"/>
          </p:nvPr>
        </p:nvSpPr>
        <p:spPr/>
        <p:txBody>
          <a:bodyPr/>
          <a:lstStyle/>
          <a:p>
            <a:r>
              <a:rPr lang="en-CA" dirty="0"/>
              <a:t>Success – GPA</a:t>
            </a:r>
            <a:br>
              <a:rPr lang="en-CA" dirty="0"/>
            </a:br>
            <a:r>
              <a:rPr lang="en-CA" dirty="0"/>
              <a:t>Diploma Students (FT)</a:t>
            </a:r>
          </a:p>
        </p:txBody>
      </p:sp>
      <p:sp>
        <p:nvSpPr>
          <p:cNvPr id="3" name="Content Placeholder 2">
            <a:extLst>
              <a:ext uri="{FF2B5EF4-FFF2-40B4-BE49-F238E27FC236}">
                <a16:creationId xmlns:a16="http://schemas.microsoft.com/office/drawing/2014/main" id="{C9864488-791B-4288-BE10-7561240A1FCF}"/>
              </a:ext>
            </a:extLst>
          </p:cNvPr>
          <p:cNvSpPr>
            <a:spLocks noGrp="1"/>
          </p:cNvSpPr>
          <p:nvPr>
            <p:ph idx="1"/>
          </p:nvPr>
        </p:nvSpPr>
        <p:spPr/>
        <p:txBody>
          <a:bodyPr>
            <a:normAutofit/>
          </a:bodyPr>
          <a:lstStyle/>
          <a:p>
            <a:r>
              <a:rPr lang="en-CA" dirty="0"/>
              <a:t>Both groups maintained strong average GPAs at end of year one with transfers performing at a higher level (transfers = 2.91 to 2.99; direct entry = 2.63 to 2.72)</a:t>
            </a:r>
          </a:p>
          <a:p>
            <a:r>
              <a:rPr lang="en-CA" dirty="0"/>
              <a:t>Direct entry students slightly increased their standing by last point of registration (2.67 to 2.73)</a:t>
            </a:r>
          </a:p>
          <a:p>
            <a:r>
              <a:rPr lang="en-CA" dirty="0"/>
              <a:t>Transfer student declined slightly but consistently maintained higher averages than direct entry students (2.88 to 2.96)</a:t>
            </a:r>
          </a:p>
          <a:p>
            <a:r>
              <a:rPr lang="en-CA" dirty="0"/>
              <a:t>Graduating students for both cohorts experienced higher averages</a:t>
            </a:r>
          </a:p>
        </p:txBody>
      </p:sp>
    </p:spTree>
    <p:extLst>
      <p:ext uri="{BB962C8B-B14F-4D97-AF65-F5344CB8AC3E}">
        <p14:creationId xmlns:p14="http://schemas.microsoft.com/office/powerpoint/2010/main" val="10604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E3DD99-3FE9-4D88-90E1-6356491E20B6}"/>
              </a:ext>
            </a:extLst>
          </p:cNvPr>
          <p:cNvSpPr>
            <a:spLocks noGrp="1"/>
          </p:cNvSpPr>
          <p:nvPr>
            <p:ph type="title"/>
          </p:nvPr>
        </p:nvSpPr>
        <p:spPr/>
        <p:txBody>
          <a:bodyPr/>
          <a:lstStyle/>
          <a:p>
            <a:r>
              <a:rPr lang="en-CA" dirty="0"/>
              <a:t>Diploma  Grads Avg. GPA </a:t>
            </a:r>
            <a:br>
              <a:rPr lang="en-CA" dirty="0"/>
            </a:br>
            <a:r>
              <a:rPr lang="en-CA" dirty="0"/>
              <a:t>– Transfer vs Direct Entry (FT)</a:t>
            </a:r>
          </a:p>
        </p:txBody>
      </p:sp>
      <p:pic>
        <p:nvPicPr>
          <p:cNvPr id="5" name="Picture 4">
            <a:extLst>
              <a:ext uri="{FF2B5EF4-FFF2-40B4-BE49-F238E27FC236}">
                <a16:creationId xmlns:a16="http://schemas.microsoft.com/office/drawing/2014/main" id="{4F7D30D3-2B6D-42E3-B6F2-1AB9C560E462}"/>
              </a:ext>
            </a:extLst>
          </p:cNvPr>
          <p:cNvPicPr>
            <a:picLocks noChangeAspect="1"/>
          </p:cNvPicPr>
          <p:nvPr/>
        </p:nvPicPr>
        <p:blipFill rotWithShape="1">
          <a:blip r:embed="rId2"/>
          <a:srcRect t="14412"/>
          <a:stretch/>
        </p:blipFill>
        <p:spPr>
          <a:xfrm>
            <a:off x="956395" y="1690688"/>
            <a:ext cx="10709132" cy="4640840"/>
          </a:xfrm>
          <a:prstGeom prst="rect">
            <a:avLst/>
          </a:prstGeom>
        </p:spPr>
      </p:pic>
    </p:spTree>
    <p:extLst>
      <p:ext uri="{BB962C8B-B14F-4D97-AF65-F5344CB8AC3E}">
        <p14:creationId xmlns:p14="http://schemas.microsoft.com/office/powerpoint/2010/main" val="2894498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D404-6464-4EEB-A83E-D9205E5A64F4}"/>
              </a:ext>
            </a:extLst>
          </p:cNvPr>
          <p:cNvSpPr>
            <a:spLocks noGrp="1"/>
          </p:cNvSpPr>
          <p:nvPr>
            <p:ph type="title"/>
          </p:nvPr>
        </p:nvSpPr>
        <p:spPr/>
        <p:txBody>
          <a:bodyPr/>
          <a:lstStyle/>
          <a:p>
            <a:r>
              <a:rPr lang="en-CA" dirty="0"/>
              <a:t>Diploma Graduates – Avg. GPA</a:t>
            </a:r>
          </a:p>
        </p:txBody>
      </p:sp>
      <p:graphicFrame>
        <p:nvGraphicFramePr>
          <p:cNvPr id="4" name="Content Placeholder 3">
            <a:extLst>
              <a:ext uri="{FF2B5EF4-FFF2-40B4-BE49-F238E27FC236}">
                <a16:creationId xmlns:a16="http://schemas.microsoft.com/office/drawing/2014/main" id="{4E72C68A-695D-4C6A-927A-3BCFDB619AEB}"/>
              </a:ext>
            </a:extLst>
          </p:cNvPr>
          <p:cNvGraphicFramePr>
            <a:graphicFrameLocks noGrp="1"/>
          </p:cNvGraphicFramePr>
          <p:nvPr>
            <p:ph idx="1"/>
            <p:extLst>
              <p:ext uri="{D42A27DB-BD31-4B8C-83A1-F6EECF244321}">
                <p14:modId xmlns:p14="http://schemas.microsoft.com/office/powerpoint/2010/main" val="3860087390"/>
              </p:ext>
            </p:extLst>
          </p:nvPr>
        </p:nvGraphicFramePr>
        <p:xfrm>
          <a:off x="838200" y="1842137"/>
          <a:ext cx="10528560" cy="3819446"/>
        </p:xfrm>
        <a:graphic>
          <a:graphicData uri="http://schemas.openxmlformats.org/drawingml/2006/table">
            <a:tbl>
              <a:tblPr firstRow="1" firstCol="1" bandRow="1">
                <a:tableStyleId>{5C22544A-7EE6-4342-B048-85BDC9FD1C3A}</a:tableStyleId>
              </a:tblPr>
              <a:tblGrid>
                <a:gridCol w="1842814">
                  <a:extLst>
                    <a:ext uri="{9D8B030D-6E8A-4147-A177-3AD203B41FA5}">
                      <a16:colId xmlns:a16="http://schemas.microsoft.com/office/drawing/2014/main" val="4257505625"/>
                    </a:ext>
                  </a:extLst>
                </a:gridCol>
                <a:gridCol w="1842814">
                  <a:extLst>
                    <a:ext uri="{9D8B030D-6E8A-4147-A177-3AD203B41FA5}">
                      <a16:colId xmlns:a16="http://schemas.microsoft.com/office/drawing/2014/main" val="4124966207"/>
                    </a:ext>
                  </a:extLst>
                </a:gridCol>
                <a:gridCol w="1283149">
                  <a:extLst>
                    <a:ext uri="{9D8B030D-6E8A-4147-A177-3AD203B41FA5}">
                      <a16:colId xmlns:a16="http://schemas.microsoft.com/office/drawing/2014/main" val="3323991555"/>
                    </a:ext>
                  </a:extLst>
                </a:gridCol>
                <a:gridCol w="333265">
                  <a:extLst>
                    <a:ext uri="{9D8B030D-6E8A-4147-A177-3AD203B41FA5}">
                      <a16:colId xmlns:a16="http://schemas.microsoft.com/office/drawing/2014/main" val="16485159"/>
                    </a:ext>
                  </a:extLst>
                </a:gridCol>
                <a:gridCol w="1657150">
                  <a:extLst>
                    <a:ext uri="{9D8B030D-6E8A-4147-A177-3AD203B41FA5}">
                      <a16:colId xmlns:a16="http://schemas.microsoft.com/office/drawing/2014/main" val="2001995151"/>
                    </a:ext>
                  </a:extLst>
                </a:gridCol>
                <a:gridCol w="305370">
                  <a:extLst>
                    <a:ext uri="{9D8B030D-6E8A-4147-A177-3AD203B41FA5}">
                      <a16:colId xmlns:a16="http://schemas.microsoft.com/office/drawing/2014/main" val="2559951295"/>
                    </a:ext>
                  </a:extLst>
                </a:gridCol>
                <a:gridCol w="1727966">
                  <a:extLst>
                    <a:ext uri="{9D8B030D-6E8A-4147-A177-3AD203B41FA5}">
                      <a16:colId xmlns:a16="http://schemas.microsoft.com/office/drawing/2014/main" val="3278859969"/>
                    </a:ext>
                  </a:extLst>
                </a:gridCol>
                <a:gridCol w="1536032">
                  <a:extLst>
                    <a:ext uri="{9D8B030D-6E8A-4147-A177-3AD203B41FA5}">
                      <a16:colId xmlns:a16="http://schemas.microsoft.com/office/drawing/2014/main" val="3716002520"/>
                    </a:ext>
                  </a:extLst>
                </a:gridCol>
              </a:tblGrid>
              <a:tr h="528354">
                <a:tc rowSpan="2">
                  <a:txBody>
                    <a:bodyPr/>
                    <a:lstStyle/>
                    <a:p>
                      <a:pPr algn="ctr">
                        <a:lnSpc>
                          <a:spcPct val="107000"/>
                        </a:lnSpc>
                        <a:spcAft>
                          <a:spcPts val="0"/>
                        </a:spcAft>
                      </a:pPr>
                      <a:r>
                        <a:rPr lang="en-CA" sz="1900">
                          <a:effectLst/>
                        </a:rPr>
                        <a:t>Fall Cohort</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15557" marR="115557" marT="57778" marB="57778" anchor="ctr"/>
                </a:tc>
                <a:tc rowSpan="2">
                  <a:txBody>
                    <a:bodyPr/>
                    <a:lstStyle/>
                    <a:p>
                      <a:pPr algn="ctr">
                        <a:lnSpc>
                          <a:spcPct val="107000"/>
                        </a:lnSpc>
                        <a:spcAft>
                          <a:spcPts val="0"/>
                        </a:spcAft>
                      </a:pPr>
                      <a:r>
                        <a:rPr lang="en-US" sz="1900">
                          <a:effectLst/>
                        </a:rPr>
                        <a:t>Student Cohort</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15557" marR="115557" marT="57778" marB="57778" anchor="ctr"/>
                </a:tc>
                <a:tc gridSpan="5">
                  <a:txBody>
                    <a:bodyPr/>
                    <a:lstStyle/>
                    <a:p>
                      <a:pPr algn="ctr">
                        <a:lnSpc>
                          <a:spcPct val="107000"/>
                        </a:lnSpc>
                        <a:spcAft>
                          <a:spcPts val="0"/>
                        </a:spcAft>
                      </a:pPr>
                      <a:r>
                        <a:rPr lang="en-US" sz="1900">
                          <a:effectLst/>
                        </a:rPr>
                        <a:t>Avg GPA</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15557" marR="115557" marT="57778" marB="57778" anchor="ct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rowSpan="2">
                  <a:txBody>
                    <a:bodyPr/>
                    <a:lstStyle/>
                    <a:p>
                      <a:pPr algn="ctr">
                        <a:lnSpc>
                          <a:spcPct val="107000"/>
                        </a:lnSpc>
                        <a:spcAft>
                          <a:spcPts val="0"/>
                        </a:spcAft>
                      </a:pPr>
                      <a:r>
                        <a:rPr lang="en-US" sz="1900">
                          <a:effectLst/>
                        </a:rPr>
                        <a:t>Total Students</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15557" marR="115557" marT="57778" marB="57778" anchor="ctr"/>
                </a:tc>
                <a:extLst>
                  <a:ext uri="{0D108BD9-81ED-4DB2-BD59-A6C34878D82A}">
                    <a16:rowId xmlns:a16="http://schemas.microsoft.com/office/drawing/2014/main" val="695505176"/>
                  </a:ext>
                </a:extLst>
              </a:tr>
              <a:tr h="1343372">
                <a:tc vMerge="1">
                  <a:txBody>
                    <a:bodyPr/>
                    <a:lstStyle/>
                    <a:p>
                      <a:endParaRPr lang="en-CA"/>
                    </a:p>
                  </a:txBody>
                  <a:tcPr/>
                </a:tc>
                <a:tc vMerge="1">
                  <a:txBody>
                    <a:bodyPr/>
                    <a:lstStyle/>
                    <a:p>
                      <a:endParaRPr lang="en-CA"/>
                    </a:p>
                  </a:txBody>
                  <a:tcPr/>
                </a:tc>
                <a:tc>
                  <a:txBody>
                    <a:bodyPr/>
                    <a:lstStyle/>
                    <a:p>
                      <a:pPr algn="ctr">
                        <a:lnSpc>
                          <a:spcPct val="107000"/>
                        </a:lnSpc>
                        <a:spcAft>
                          <a:spcPts val="0"/>
                        </a:spcAft>
                      </a:pPr>
                      <a:r>
                        <a:rPr lang="en-US" sz="1900" dirty="0">
                          <a:effectLst/>
                        </a:rPr>
                        <a:t>At End of Year One</a:t>
                      </a:r>
                      <a:endParaRPr lang="en-CA"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dirty="0">
                          <a:effectLst/>
                        </a:rPr>
                        <a:t> </a:t>
                      </a:r>
                      <a:endParaRPr lang="en-CA"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At Graduation</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Difference</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vMerge="1">
                  <a:txBody>
                    <a:bodyPr/>
                    <a:lstStyle/>
                    <a:p>
                      <a:endParaRPr lang="en-CA"/>
                    </a:p>
                  </a:txBody>
                  <a:tcPr/>
                </a:tc>
                <a:extLst>
                  <a:ext uri="{0D108BD9-81ED-4DB2-BD59-A6C34878D82A}">
                    <a16:rowId xmlns:a16="http://schemas.microsoft.com/office/drawing/2014/main" val="2296382946"/>
                  </a:ext>
                </a:extLst>
              </a:tr>
              <a:tr h="324620">
                <a:tc rowSpan="2">
                  <a:txBody>
                    <a:bodyPr/>
                    <a:lstStyle/>
                    <a:p>
                      <a:pPr algn="ctr">
                        <a:lnSpc>
                          <a:spcPct val="107000"/>
                        </a:lnSpc>
                        <a:spcAft>
                          <a:spcPts val="0"/>
                        </a:spcAft>
                      </a:pPr>
                      <a:r>
                        <a:rPr lang="en-US" sz="1900">
                          <a:effectLst/>
                        </a:rPr>
                        <a:t>2008-09</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15557" marR="115557" marT="57778" marB="57778" anchor="ctr"/>
                </a:tc>
                <a:tc>
                  <a:txBody>
                    <a:bodyPr/>
                    <a:lstStyle/>
                    <a:p>
                      <a:pPr algn="ctr">
                        <a:lnSpc>
                          <a:spcPct val="107000"/>
                        </a:lnSpc>
                        <a:spcAft>
                          <a:spcPts val="0"/>
                        </a:spcAft>
                      </a:pPr>
                      <a:r>
                        <a:rPr lang="en-US" sz="1900">
                          <a:effectLst/>
                        </a:rPr>
                        <a:t>Transfer</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3.10</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3.05</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-0.05</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203</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extLst>
                  <a:ext uri="{0D108BD9-81ED-4DB2-BD59-A6C34878D82A}">
                    <a16:rowId xmlns:a16="http://schemas.microsoft.com/office/drawing/2014/main" val="2809655268"/>
                  </a:ext>
                </a:extLst>
              </a:tr>
              <a:tr h="324620">
                <a:tc vMerge="1">
                  <a:txBody>
                    <a:bodyPr/>
                    <a:lstStyle/>
                    <a:p>
                      <a:endParaRPr lang="en-CA"/>
                    </a:p>
                  </a:txBody>
                  <a:tcPr/>
                </a:tc>
                <a:tc>
                  <a:txBody>
                    <a:bodyPr/>
                    <a:lstStyle/>
                    <a:p>
                      <a:pPr algn="ctr">
                        <a:lnSpc>
                          <a:spcPct val="107000"/>
                        </a:lnSpc>
                        <a:spcAft>
                          <a:spcPts val="0"/>
                        </a:spcAft>
                      </a:pPr>
                      <a:r>
                        <a:rPr lang="en-US" sz="1900">
                          <a:effectLst/>
                        </a:rPr>
                        <a:t>Direct Entry</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2.97</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2.97</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0.00</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1531</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extLst>
                  <a:ext uri="{0D108BD9-81ED-4DB2-BD59-A6C34878D82A}">
                    <a16:rowId xmlns:a16="http://schemas.microsoft.com/office/drawing/2014/main" val="837887946"/>
                  </a:ext>
                </a:extLst>
              </a:tr>
              <a:tr h="324620">
                <a:tc rowSpan="2">
                  <a:txBody>
                    <a:bodyPr/>
                    <a:lstStyle/>
                    <a:p>
                      <a:pPr algn="ctr">
                        <a:lnSpc>
                          <a:spcPct val="107000"/>
                        </a:lnSpc>
                        <a:spcAft>
                          <a:spcPts val="0"/>
                        </a:spcAft>
                      </a:pPr>
                      <a:r>
                        <a:rPr lang="en-US" sz="1900">
                          <a:effectLst/>
                        </a:rPr>
                        <a:t>2009-10</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15557" marR="115557" marT="57778" marB="57778" anchor="ctr"/>
                </a:tc>
                <a:tc>
                  <a:txBody>
                    <a:bodyPr/>
                    <a:lstStyle/>
                    <a:p>
                      <a:pPr algn="ctr">
                        <a:lnSpc>
                          <a:spcPct val="107000"/>
                        </a:lnSpc>
                        <a:spcAft>
                          <a:spcPts val="0"/>
                        </a:spcAft>
                      </a:pPr>
                      <a:r>
                        <a:rPr lang="en-US" sz="1900">
                          <a:effectLst/>
                        </a:rPr>
                        <a:t>Transfer</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3.11</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3.09</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-0.02</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222</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extLst>
                  <a:ext uri="{0D108BD9-81ED-4DB2-BD59-A6C34878D82A}">
                    <a16:rowId xmlns:a16="http://schemas.microsoft.com/office/drawing/2014/main" val="3294329967"/>
                  </a:ext>
                </a:extLst>
              </a:tr>
              <a:tr h="324620">
                <a:tc vMerge="1">
                  <a:txBody>
                    <a:bodyPr/>
                    <a:lstStyle/>
                    <a:p>
                      <a:endParaRPr lang="en-CA"/>
                    </a:p>
                  </a:txBody>
                  <a:tcPr/>
                </a:tc>
                <a:tc>
                  <a:txBody>
                    <a:bodyPr/>
                    <a:lstStyle/>
                    <a:p>
                      <a:pPr algn="ctr">
                        <a:lnSpc>
                          <a:spcPct val="107000"/>
                        </a:lnSpc>
                        <a:spcAft>
                          <a:spcPts val="0"/>
                        </a:spcAft>
                      </a:pPr>
                      <a:r>
                        <a:rPr lang="en-US" sz="1900">
                          <a:effectLst/>
                        </a:rPr>
                        <a:t>Direct Entry</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2.92</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2.94</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0.02</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1442</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extLst>
                  <a:ext uri="{0D108BD9-81ED-4DB2-BD59-A6C34878D82A}">
                    <a16:rowId xmlns:a16="http://schemas.microsoft.com/office/drawing/2014/main" val="198044351"/>
                  </a:ext>
                </a:extLst>
              </a:tr>
              <a:tr h="324620">
                <a:tc rowSpan="2">
                  <a:txBody>
                    <a:bodyPr/>
                    <a:lstStyle/>
                    <a:p>
                      <a:pPr algn="ctr">
                        <a:lnSpc>
                          <a:spcPct val="107000"/>
                        </a:lnSpc>
                        <a:spcAft>
                          <a:spcPts val="0"/>
                        </a:spcAft>
                      </a:pPr>
                      <a:r>
                        <a:rPr lang="en-US" sz="1900">
                          <a:effectLst/>
                        </a:rPr>
                        <a:t>2010-11</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15557" marR="115557" marT="57778" marB="57778" anchor="ctr"/>
                </a:tc>
                <a:tc>
                  <a:txBody>
                    <a:bodyPr/>
                    <a:lstStyle/>
                    <a:p>
                      <a:pPr algn="ctr">
                        <a:lnSpc>
                          <a:spcPct val="107000"/>
                        </a:lnSpc>
                        <a:spcAft>
                          <a:spcPts val="0"/>
                        </a:spcAft>
                      </a:pPr>
                      <a:r>
                        <a:rPr lang="en-US" sz="1900">
                          <a:effectLst/>
                        </a:rPr>
                        <a:t>Transfer</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3.16</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3.14</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-0.02</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175</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extLst>
                  <a:ext uri="{0D108BD9-81ED-4DB2-BD59-A6C34878D82A}">
                    <a16:rowId xmlns:a16="http://schemas.microsoft.com/office/drawing/2014/main" val="2015199071"/>
                  </a:ext>
                </a:extLst>
              </a:tr>
              <a:tr h="324620">
                <a:tc vMerge="1">
                  <a:txBody>
                    <a:bodyPr/>
                    <a:lstStyle/>
                    <a:p>
                      <a:endParaRPr lang="en-CA"/>
                    </a:p>
                  </a:txBody>
                  <a:tcPr/>
                </a:tc>
                <a:tc>
                  <a:txBody>
                    <a:bodyPr/>
                    <a:lstStyle/>
                    <a:p>
                      <a:pPr algn="ctr">
                        <a:lnSpc>
                          <a:spcPct val="107000"/>
                        </a:lnSpc>
                        <a:spcAft>
                          <a:spcPts val="0"/>
                        </a:spcAft>
                      </a:pPr>
                      <a:r>
                        <a:rPr lang="en-US" sz="1900">
                          <a:effectLst/>
                        </a:rPr>
                        <a:t>Direct Entry</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3.00</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3.02</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a:effectLst/>
                        </a:rPr>
                        <a:t> </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tc>
                  <a:txBody>
                    <a:bodyPr/>
                    <a:lstStyle/>
                    <a:p>
                      <a:pPr algn="ctr">
                        <a:lnSpc>
                          <a:spcPct val="107000"/>
                        </a:lnSpc>
                        <a:spcAft>
                          <a:spcPts val="0"/>
                        </a:spcAft>
                      </a:pPr>
                      <a:r>
                        <a:rPr lang="en-US" sz="1900">
                          <a:effectLst/>
                        </a:rPr>
                        <a:t>0.02</a:t>
                      </a:r>
                      <a:endParaRPr lang="en-CA" sz="230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nchor="ctr"/>
                </a:tc>
                <a:tc>
                  <a:txBody>
                    <a:bodyPr/>
                    <a:lstStyle/>
                    <a:p>
                      <a:pPr algn="ctr">
                        <a:lnSpc>
                          <a:spcPct val="107000"/>
                        </a:lnSpc>
                        <a:spcAft>
                          <a:spcPts val="0"/>
                        </a:spcAft>
                      </a:pPr>
                      <a:r>
                        <a:rPr lang="en-US" sz="1900" dirty="0">
                          <a:effectLst/>
                        </a:rPr>
                        <a:t>1503</a:t>
                      </a:r>
                      <a:endParaRPr lang="en-CA"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39985" marR="139985" marT="0" marB="0"/>
                </a:tc>
                <a:extLst>
                  <a:ext uri="{0D108BD9-81ED-4DB2-BD59-A6C34878D82A}">
                    <a16:rowId xmlns:a16="http://schemas.microsoft.com/office/drawing/2014/main" val="879458185"/>
                  </a:ext>
                </a:extLst>
              </a:tr>
            </a:tbl>
          </a:graphicData>
        </a:graphic>
      </p:graphicFrame>
    </p:spTree>
    <p:extLst>
      <p:ext uri="{BB962C8B-B14F-4D97-AF65-F5344CB8AC3E}">
        <p14:creationId xmlns:p14="http://schemas.microsoft.com/office/powerpoint/2010/main" val="176436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6BF7D-0280-4B09-BDF0-018B22E1F002}"/>
              </a:ext>
            </a:extLst>
          </p:cNvPr>
          <p:cNvSpPr>
            <a:spLocks noGrp="1"/>
          </p:cNvSpPr>
          <p:nvPr>
            <p:ph type="title"/>
          </p:nvPr>
        </p:nvSpPr>
        <p:spPr/>
        <p:txBody>
          <a:bodyPr/>
          <a:lstStyle/>
          <a:p>
            <a:r>
              <a:rPr lang="en-CA" dirty="0"/>
              <a:t>Graduation Rates – Degree (FT)</a:t>
            </a:r>
            <a:br>
              <a:rPr lang="en-CA" dirty="0"/>
            </a:br>
            <a:r>
              <a:rPr lang="en-CA" dirty="0"/>
              <a:t>Transfer vs Direct Entry</a:t>
            </a:r>
          </a:p>
        </p:txBody>
      </p:sp>
      <p:pic>
        <p:nvPicPr>
          <p:cNvPr id="5" name="Picture 4">
            <a:extLst>
              <a:ext uri="{FF2B5EF4-FFF2-40B4-BE49-F238E27FC236}">
                <a16:creationId xmlns:a16="http://schemas.microsoft.com/office/drawing/2014/main" id="{6E7F6691-9A4B-4A98-93B2-503083897884}"/>
              </a:ext>
            </a:extLst>
          </p:cNvPr>
          <p:cNvPicPr>
            <a:picLocks noChangeAspect="1"/>
          </p:cNvPicPr>
          <p:nvPr/>
        </p:nvPicPr>
        <p:blipFill rotWithShape="1">
          <a:blip r:embed="rId2"/>
          <a:srcRect t="20927"/>
          <a:stretch/>
        </p:blipFill>
        <p:spPr>
          <a:xfrm>
            <a:off x="0" y="1690688"/>
            <a:ext cx="8861712" cy="4100946"/>
          </a:xfrm>
          <a:prstGeom prst="rect">
            <a:avLst/>
          </a:prstGeom>
        </p:spPr>
      </p:pic>
      <p:sp>
        <p:nvSpPr>
          <p:cNvPr id="6" name="Oval 5">
            <a:extLst>
              <a:ext uri="{FF2B5EF4-FFF2-40B4-BE49-F238E27FC236}">
                <a16:creationId xmlns:a16="http://schemas.microsoft.com/office/drawing/2014/main" id="{6A600DFA-E123-4CD1-A4DB-9FA754E3E2C5}"/>
              </a:ext>
            </a:extLst>
          </p:cNvPr>
          <p:cNvSpPr/>
          <p:nvPr/>
        </p:nvSpPr>
        <p:spPr>
          <a:xfrm>
            <a:off x="2121204" y="2249904"/>
            <a:ext cx="5518849" cy="49329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5CCACA8-9AF7-4660-A7AF-7F80E7A0C7A3}"/>
              </a:ext>
            </a:extLst>
          </p:cNvPr>
          <p:cNvSpPr txBox="1"/>
          <p:nvPr/>
        </p:nvSpPr>
        <p:spPr>
          <a:xfrm>
            <a:off x="8963526" y="1860223"/>
            <a:ext cx="3104148" cy="3046988"/>
          </a:xfrm>
          <a:prstGeom prst="rect">
            <a:avLst/>
          </a:prstGeom>
          <a:noFill/>
        </p:spPr>
        <p:txBody>
          <a:bodyPr wrap="square" rtlCol="0">
            <a:spAutoFit/>
          </a:bodyPr>
          <a:lstStyle/>
          <a:p>
            <a:pPr marL="285750" indent="-285750">
              <a:buFontTx/>
              <a:buChar char="-"/>
            </a:pPr>
            <a:r>
              <a:rPr lang="en-CA" sz="2400" dirty="0"/>
              <a:t>Transfer students graduated at a proportionally  higher rate</a:t>
            </a:r>
          </a:p>
          <a:p>
            <a:pPr marL="285750" indent="-285750">
              <a:buFontTx/>
              <a:buChar char="-"/>
            </a:pPr>
            <a:r>
              <a:rPr lang="en-CA" sz="2400" dirty="0"/>
              <a:t>Suggests the degrees provided successful laddering opportunities</a:t>
            </a:r>
          </a:p>
        </p:txBody>
      </p:sp>
    </p:spTree>
    <p:extLst>
      <p:ext uri="{BB962C8B-B14F-4D97-AF65-F5344CB8AC3E}">
        <p14:creationId xmlns:p14="http://schemas.microsoft.com/office/powerpoint/2010/main" val="413597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07F7-740D-4271-8B0E-33B845AE53E1}"/>
              </a:ext>
            </a:extLst>
          </p:cNvPr>
          <p:cNvSpPr>
            <a:spLocks noGrp="1"/>
          </p:cNvSpPr>
          <p:nvPr>
            <p:ph type="title"/>
          </p:nvPr>
        </p:nvSpPr>
        <p:spPr/>
        <p:txBody>
          <a:bodyPr/>
          <a:lstStyle/>
          <a:p>
            <a:r>
              <a:rPr lang="en-CA" dirty="0"/>
              <a:t>Completion Rates </a:t>
            </a:r>
            <a:br>
              <a:rPr lang="en-CA" dirty="0"/>
            </a:br>
            <a:r>
              <a:rPr lang="en-CA" dirty="0"/>
              <a:t>– Degree Students (FT)</a:t>
            </a:r>
          </a:p>
        </p:txBody>
      </p:sp>
      <p:graphicFrame>
        <p:nvGraphicFramePr>
          <p:cNvPr id="3" name="Table 2">
            <a:extLst>
              <a:ext uri="{FF2B5EF4-FFF2-40B4-BE49-F238E27FC236}">
                <a16:creationId xmlns:a16="http://schemas.microsoft.com/office/drawing/2014/main" id="{33101534-978E-4200-92E0-4DACAB7C10B8}"/>
              </a:ext>
            </a:extLst>
          </p:cNvPr>
          <p:cNvGraphicFramePr>
            <a:graphicFrameLocks noGrp="1"/>
          </p:cNvGraphicFramePr>
          <p:nvPr>
            <p:extLst>
              <p:ext uri="{D42A27DB-BD31-4B8C-83A1-F6EECF244321}">
                <p14:modId xmlns:p14="http://schemas.microsoft.com/office/powerpoint/2010/main" val="3487756536"/>
              </p:ext>
            </p:extLst>
          </p:nvPr>
        </p:nvGraphicFramePr>
        <p:xfrm>
          <a:off x="1066800" y="1690688"/>
          <a:ext cx="10515600" cy="4648196"/>
        </p:xfrm>
        <a:graphic>
          <a:graphicData uri="http://schemas.openxmlformats.org/drawingml/2006/table">
            <a:tbl>
              <a:tblPr firstRow="1" firstCol="1" bandRow="1">
                <a:tableStyleId>{5C22544A-7EE6-4342-B048-85BDC9FD1C3A}</a:tableStyleId>
              </a:tblPr>
              <a:tblGrid>
                <a:gridCol w="1579908">
                  <a:extLst>
                    <a:ext uri="{9D8B030D-6E8A-4147-A177-3AD203B41FA5}">
                      <a16:colId xmlns:a16="http://schemas.microsoft.com/office/drawing/2014/main" val="1209896955"/>
                    </a:ext>
                  </a:extLst>
                </a:gridCol>
                <a:gridCol w="1744714">
                  <a:extLst>
                    <a:ext uri="{9D8B030D-6E8A-4147-A177-3AD203B41FA5}">
                      <a16:colId xmlns:a16="http://schemas.microsoft.com/office/drawing/2014/main" val="3647931981"/>
                    </a:ext>
                  </a:extLst>
                </a:gridCol>
                <a:gridCol w="1744714">
                  <a:extLst>
                    <a:ext uri="{9D8B030D-6E8A-4147-A177-3AD203B41FA5}">
                      <a16:colId xmlns:a16="http://schemas.microsoft.com/office/drawing/2014/main" val="1588482592"/>
                    </a:ext>
                  </a:extLst>
                </a:gridCol>
                <a:gridCol w="2664385">
                  <a:extLst>
                    <a:ext uri="{9D8B030D-6E8A-4147-A177-3AD203B41FA5}">
                      <a16:colId xmlns:a16="http://schemas.microsoft.com/office/drawing/2014/main" val="4180464266"/>
                    </a:ext>
                  </a:extLst>
                </a:gridCol>
                <a:gridCol w="1428733">
                  <a:extLst>
                    <a:ext uri="{9D8B030D-6E8A-4147-A177-3AD203B41FA5}">
                      <a16:colId xmlns:a16="http://schemas.microsoft.com/office/drawing/2014/main" val="3138578995"/>
                    </a:ext>
                  </a:extLst>
                </a:gridCol>
                <a:gridCol w="1353146">
                  <a:extLst>
                    <a:ext uri="{9D8B030D-6E8A-4147-A177-3AD203B41FA5}">
                      <a16:colId xmlns:a16="http://schemas.microsoft.com/office/drawing/2014/main" val="1778553294"/>
                    </a:ext>
                  </a:extLst>
                </a:gridCol>
              </a:tblGrid>
              <a:tr h="882270">
                <a:tc>
                  <a:txBody>
                    <a:bodyPr/>
                    <a:lstStyle/>
                    <a:p>
                      <a:pPr algn="ctr">
                        <a:lnSpc>
                          <a:spcPct val="107000"/>
                        </a:lnSpc>
                        <a:spcAft>
                          <a:spcPts val="0"/>
                        </a:spcAft>
                      </a:pPr>
                      <a:r>
                        <a:rPr lang="en-US" sz="1800">
                          <a:effectLst/>
                        </a:rPr>
                        <a:t>Fall Cohort</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Student Cohort</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2000" dirty="0">
                          <a:effectLst/>
                        </a:rPr>
                        <a:t>Graduated Within 3 Years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Graduated Beyond 3 Years</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2000" dirty="0">
                          <a:effectLst/>
                        </a:rPr>
                        <a:t>Did Not Graduate</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Row Totals</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extLst>
                  <a:ext uri="{0D108BD9-81ED-4DB2-BD59-A6C34878D82A}">
                    <a16:rowId xmlns:a16="http://schemas.microsoft.com/office/drawing/2014/main" val="2195311106"/>
                  </a:ext>
                </a:extLst>
              </a:tr>
              <a:tr h="583780">
                <a:tc rowSpan="2">
                  <a:txBody>
                    <a:bodyPr/>
                    <a:lstStyle/>
                    <a:p>
                      <a:pPr algn="ctr">
                        <a:lnSpc>
                          <a:spcPct val="107000"/>
                        </a:lnSpc>
                        <a:spcAft>
                          <a:spcPts val="0"/>
                        </a:spcAft>
                      </a:pPr>
                      <a:r>
                        <a:rPr lang="en-US" sz="1800">
                          <a:effectLst/>
                        </a:rPr>
                        <a:t>2008-09</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18307" marR="118307" marT="59153" marB="59153" anchor="ctr"/>
                </a:tc>
                <a:tc>
                  <a:txBody>
                    <a:bodyPr/>
                    <a:lstStyle/>
                    <a:p>
                      <a:pPr algn="ctr">
                        <a:lnSpc>
                          <a:spcPct val="107000"/>
                        </a:lnSpc>
                        <a:spcAft>
                          <a:spcPts val="0"/>
                        </a:spcAft>
                      </a:pPr>
                      <a:r>
                        <a:rPr lang="en-US" sz="1800" dirty="0">
                          <a:effectLst/>
                        </a:rPr>
                        <a:t>Transfer</a:t>
                      </a:r>
                      <a:endParaRPr lang="en-C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dirty="0">
                          <a:effectLst/>
                        </a:rPr>
                        <a:t>8 (67%)</a:t>
                      </a:r>
                      <a:endParaRPr lang="en-C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NA</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4 (33%)</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12 (100%)</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extLst>
                  <a:ext uri="{0D108BD9-81ED-4DB2-BD59-A6C34878D82A}">
                    <a16:rowId xmlns:a16="http://schemas.microsoft.com/office/drawing/2014/main" val="639855322"/>
                  </a:ext>
                </a:extLst>
              </a:tr>
              <a:tr h="583780">
                <a:tc vMerge="1">
                  <a:txBody>
                    <a:bodyPr/>
                    <a:lstStyle/>
                    <a:p>
                      <a:endParaRPr lang="en-CA"/>
                    </a:p>
                  </a:txBody>
                  <a:tcPr/>
                </a:tc>
                <a:tc>
                  <a:txBody>
                    <a:bodyPr/>
                    <a:lstStyle/>
                    <a:p>
                      <a:pPr algn="ctr">
                        <a:lnSpc>
                          <a:spcPct val="107000"/>
                        </a:lnSpc>
                        <a:spcAft>
                          <a:spcPts val="0"/>
                        </a:spcAft>
                      </a:pPr>
                      <a:r>
                        <a:rPr lang="en-US" sz="1800">
                          <a:effectLst/>
                        </a:rPr>
                        <a:t>Direct Entry</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dirty="0">
                          <a:effectLst/>
                        </a:rPr>
                        <a:t>62 (46%)</a:t>
                      </a:r>
                      <a:endParaRPr lang="en-C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5 (4%)</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dirty="0">
                          <a:effectLst/>
                        </a:rPr>
                        <a:t>67 (50%)</a:t>
                      </a:r>
                      <a:endParaRPr lang="en-C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134 (100%)</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extLst>
                  <a:ext uri="{0D108BD9-81ED-4DB2-BD59-A6C34878D82A}">
                    <a16:rowId xmlns:a16="http://schemas.microsoft.com/office/drawing/2014/main" val="3284106300"/>
                  </a:ext>
                </a:extLst>
              </a:tr>
              <a:tr h="583780">
                <a:tc rowSpan="2">
                  <a:txBody>
                    <a:bodyPr/>
                    <a:lstStyle/>
                    <a:p>
                      <a:pPr algn="ctr">
                        <a:lnSpc>
                          <a:spcPct val="107000"/>
                        </a:lnSpc>
                        <a:spcAft>
                          <a:spcPts val="0"/>
                        </a:spcAft>
                      </a:pPr>
                      <a:r>
                        <a:rPr lang="en-US" sz="1800">
                          <a:effectLst/>
                        </a:rPr>
                        <a:t>2009-10</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18307" marR="118307" marT="59153" marB="59153" anchor="ctr"/>
                </a:tc>
                <a:tc>
                  <a:txBody>
                    <a:bodyPr/>
                    <a:lstStyle/>
                    <a:p>
                      <a:pPr algn="ctr">
                        <a:lnSpc>
                          <a:spcPct val="107000"/>
                        </a:lnSpc>
                        <a:spcAft>
                          <a:spcPts val="0"/>
                        </a:spcAft>
                      </a:pPr>
                      <a:r>
                        <a:rPr lang="en-US" sz="1800">
                          <a:effectLst/>
                        </a:rPr>
                        <a:t>Transfer</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108 (68%)</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dirty="0">
                          <a:effectLst/>
                        </a:rPr>
                        <a:t>30 (19%)</a:t>
                      </a:r>
                      <a:endParaRPr lang="en-C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20 (13%)</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158 (100%)</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extLst>
                  <a:ext uri="{0D108BD9-81ED-4DB2-BD59-A6C34878D82A}">
                    <a16:rowId xmlns:a16="http://schemas.microsoft.com/office/drawing/2014/main" val="3532537395"/>
                  </a:ext>
                </a:extLst>
              </a:tr>
              <a:tr h="583780">
                <a:tc vMerge="1">
                  <a:txBody>
                    <a:bodyPr/>
                    <a:lstStyle/>
                    <a:p>
                      <a:endParaRPr lang="en-CA"/>
                    </a:p>
                  </a:txBody>
                  <a:tcPr/>
                </a:tc>
                <a:tc>
                  <a:txBody>
                    <a:bodyPr/>
                    <a:lstStyle/>
                    <a:p>
                      <a:pPr algn="ctr">
                        <a:lnSpc>
                          <a:spcPct val="107000"/>
                        </a:lnSpc>
                        <a:spcAft>
                          <a:spcPts val="0"/>
                        </a:spcAft>
                      </a:pPr>
                      <a:r>
                        <a:rPr lang="en-US" sz="1800">
                          <a:effectLst/>
                        </a:rPr>
                        <a:t>Direct Entry</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75 (55%)</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dirty="0">
                          <a:effectLst/>
                        </a:rPr>
                        <a:t>NA</a:t>
                      </a:r>
                      <a:endParaRPr lang="en-C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61 (44%)</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136 (100%)</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extLst>
                  <a:ext uri="{0D108BD9-81ED-4DB2-BD59-A6C34878D82A}">
                    <a16:rowId xmlns:a16="http://schemas.microsoft.com/office/drawing/2014/main" val="1629550860"/>
                  </a:ext>
                </a:extLst>
              </a:tr>
              <a:tr h="583780">
                <a:tc rowSpan="2">
                  <a:txBody>
                    <a:bodyPr/>
                    <a:lstStyle/>
                    <a:p>
                      <a:pPr algn="ctr">
                        <a:lnSpc>
                          <a:spcPct val="107000"/>
                        </a:lnSpc>
                        <a:spcAft>
                          <a:spcPts val="0"/>
                        </a:spcAft>
                      </a:pPr>
                      <a:r>
                        <a:rPr lang="en-US" sz="1800" dirty="0">
                          <a:effectLst/>
                        </a:rPr>
                        <a:t>2010-11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8307" marR="118307" marT="59153" marB="59153" anchor="ctr"/>
                </a:tc>
                <a:tc>
                  <a:txBody>
                    <a:bodyPr/>
                    <a:lstStyle/>
                    <a:p>
                      <a:pPr algn="ctr">
                        <a:lnSpc>
                          <a:spcPct val="107000"/>
                        </a:lnSpc>
                        <a:spcAft>
                          <a:spcPts val="0"/>
                        </a:spcAft>
                      </a:pPr>
                      <a:r>
                        <a:rPr lang="en-US" sz="2400" b="1" dirty="0">
                          <a:effectLst/>
                        </a:rPr>
                        <a:t>Transfer</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2400" b="1" dirty="0">
                          <a:effectLst/>
                        </a:rPr>
                        <a:t>155 (82%)</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8 (4%)</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2400" b="1" dirty="0">
                          <a:effectLst/>
                        </a:rPr>
                        <a:t>26 (14%)</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a:effectLst/>
                        </a:rPr>
                        <a:t>189 (100%)</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extLst>
                  <a:ext uri="{0D108BD9-81ED-4DB2-BD59-A6C34878D82A}">
                    <a16:rowId xmlns:a16="http://schemas.microsoft.com/office/drawing/2014/main" val="3692452316"/>
                  </a:ext>
                </a:extLst>
              </a:tr>
              <a:tr h="583780">
                <a:tc vMerge="1">
                  <a:txBody>
                    <a:bodyPr/>
                    <a:lstStyle/>
                    <a:p>
                      <a:endParaRPr lang="en-CA"/>
                    </a:p>
                  </a:txBody>
                  <a:tcPr/>
                </a:tc>
                <a:tc>
                  <a:txBody>
                    <a:bodyPr/>
                    <a:lstStyle/>
                    <a:p>
                      <a:pPr algn="ctr">
                        <a:lnSpc>
                          <a:spcPct val="107000"/>
                        </a:lnSpc>
                        <a:spcAft>
                          <a:spcPts val="0"/>
                        </a:spcAft>
                      </a:pPr>
                      <a:r>
                        <a:rPr lang="en-US" sz="2400" b="1" dirty="0">
                          <a:effectLst/>
                        </a:rPr>
                        <a:t>Direct Entry</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2400" b="1" dirty="0">
                          <a:effectLst/>
                        </a:rPr>
                        <a:t>52 (44%)</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dirty="0">
                          <a:effectLst/>
                        </a:rPr>
                        <a:t>7 (6%)</a:t>
                      </a:r>
                      <a:endParaRPr lang="en-C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2400" b="1" dirty="0">
                          <a:effectLst/>
                        </a:rPr>
                        <a:t>59 (50%)</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tc>
                  <a:txBody>
                    <a:bodyPr/>
                    <a:lstStyle/>
                    <a:p>
                      <a:pPr algn="ctr">
                        <a:lnSpc>
                          <a:spcPct val="107000"/>
                        </a:lnSpc>
                        <a:spcAft>
                          <a:spcPts val="0"/>
                        </a:spcAft>
                      </a:pPr>
                      <a:r>
                        <a:rPr lang="en-US" sz="1800" dirty="0">
                          <a:effectLst/>
                        </a:rPr>
                        <a:t>118 (100%)</a:t>
                      </a:r>
                      <a:endParaRPr lang="en-C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33787" marR="133787" marT="0" marB="0" anchor="ctr"/>
                </a:tc>
                <a:extLst>
                  <a:ext uri="{0D108BD9-81ED-4DB2-BD59-A6C34878D82A}">
                    <a16:rowId xmlns:a16="http://schemas.microsoft.com/office/drawing/2014/main" val="3997678730"/>
                  </a:ext>
                </a:extLst>
              </a:tr>
            </a:tbl>
          </a:graphicData>
        </a:graphic>
      </p:graphicFrame>
      <p:sp>
        <p:nvSpPr>
          <p:cNvPr id="4" name="Oval 3">
            <a:extLst>
              <a:ext uri="{FF2B5EF4-FFF2-40B4-BE49-F238E27FC236}">
                <a16:creationId xmlns:a16="http://schemas.microsoft.com/office/drawing/2014/main" id="{3883E464-9F0B-412B-B250-125AB33F06B4}"/>
              </a:ext>
            </a:extLst>
          </p:cNvPr>
          <p:cNvSpPr/>
          <p:nvPr/>
        </p:nvSpPr>
        <p:spPr>
          <a:xfrm>
            <a:off x="4114801" y="1371599"/>
            <a:ext cx="2225842" cy="5233737"/>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72AE699E-2481-408F-8B06-F378FFFE0FF4}"/>
              </a:ext>
            </a:extLst>
          </p:cNvPr>
          <p:cNvSpPr/>
          <p:nvPr/>
        </p:nvSpPr>
        <p:spPr>
          <a:xfrm>
            <a:off x="8321843" y="1259138"/>
            <a:ext cx="2225842" cy="5233737"/>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272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F024-35C1-4026-89CE-354D95ECA4E9}"/>
              </a:ext>
            </a:extLst>
          </p:cNvPr>
          <p:cNvSpPr>
            <a:spLocks noGrp="1"/>
          </p:cNvSpPr>
          <p:nvPr>
            <p:ph type="title"/>
          </p:nvPr>
        </p:nvSpPr>
        <p:spPr/>
        <p:txBody>
          <a:bodyPr/>
          <a:lstStyle/>
          <a:p>
            <a:r>
              <a:rPr lang="en-CA" dirty="0"/>
              <a:t>Completion Rates </a:t>
            </a:r>
            <a:br>
              <a:rPr lang="en-CA" dirty="0"/>
            </a:br>
            <a:r>
              <a:rPr lang="en-CA" dirty="0"/>
              <a:t>– Diploma Students (FT)</a:t>
            </a:r>
          </a:p>
        </p:txBody>
      </p:sp>
      <p:graphicFrame>
        <p:nvGraphicFramePr>
          <p:cNvPr id="3" name="Table 2">
            <a:extLst>
              <a:ext uri="{FF2B5EF4-FFF2-40B4-BE49-F238E27FC236}">
                <a16:creationId xmlns:a16="http://schemas.microsoft.com/office/drawing/2014/main" id="{91C757E1-ECA8-45B5-A877-C986A134ABEA}"/>
              </a:ext>
            </a:extLst>
          </p:cNvPr>
          <p:cNvGraphicFramePr>
            <a:graphicFrameLocks noGrp="1"/>
          </p:cNvGraphicFramePr>
          <p:nvPr>
            <p:extLst>
              <p:ext uri="{D42A27DB-BD31-4B8C-83A1-F6EECF244321}">
                <p14:modId xmlns:p14="http://schemas.microsoft.com/office/powerpoint/2010/main" val="556785814"/>
              </p:ext>
            </p:extLst>
          </p:nvPr>
        </p:nvGraphicFramePr>
        <p:xfrm>
          <a:off x="1010653" y="1985211"/>
          <a:ext cx="10202779" cy="3874170"/>
        </p:xfrm>
        <a:graphic>
          <a:graphicData uri="http://schemas.openxmlformats.org/drawingml/2006/table">
            <a:tbl>
              <a:tblPr firstRow="1" firstCol="1" bandRow="1">
                <a:tableStyleId>{5C22544A-7EE6-4342-B048-85BDC9FD1C3A}</a:tableStyleId>
              </a:tblPr>
              <a:tblGrid>
                <a:gridCol w="1772933">
                  <a:extLst>
                    <a:ext uri="{9D8B030D-6E8A-4147-A177-3AD203B41FA5}">
                      <a16:colId xmlns:a16="http://schemas.microsoft.com/office/drawing/2014/main" val="3707901083"/>
                    </a:ext>
                  </a:extLst>
                </a:gridCol>
                <a:gridCol w="1772933">
                  <a:extLst>
                    <a:ext uri="{9D8B030D-6E8A-4147-A177-3AD203B41FA5}">
                      <a16:colId xmlns:a16="http://schemas.microsoft.com/office/drawing/2014/main" val="957397936"/>
                    </a:ext>
                  </a:extLst>
                </a:gridCol>
                <a:gridCol w="1651287">
                  <a:extLst>
                    <a:ext uri="{9D8B030D-6E8A-4147-A177-3AD203B41FA5}">
                      <a16:colId xmlns:a16="http://schemas.microsoft.com/office/drawing/2014/main" val="3876418626"/>
                    </a:ext>
                  </a:extLst>
                </a:gridCol>
                <a:gridCol w="1620228">
                  <a:extLst>
                    <a:ext uri="{9D8B030D-6E8A-4147-A177-3AD203B41FA5}">
                      <a16:colId xmlns:a16="http://schemas.microsoft.com/office/drawing/2014/main" val="953937944"/>
                    </a:ext>
                  </a:extLst>
                </a:gridCol>
                <a:gridCol w="1692699">
                  <a:extLst>
                    <a:ext uri="{9D8B030D-6E8A-4147-A177-3AD203B41FA5}">
                      <a16:colId xmlns:a16="http://schemas.microsoft.com/office/drawing/2014/main" val="2122633999"/>
                    </a:ext>
                  </a:extLst>
                </a:gridCol>
                <a:gridCol w="1692699">
                  <a:extLst>
                    <a:ext uri="{9D8B030D-6E8A-4147-A177-3AD203B41FA5}">
                      <a16:colId xmlns:a16="http://schemas.microsoft.com/office/drawing/2014/main" val="566825396"/>
                    </a:ext>
                  </a:extLst>
                </a:gridCol>
              </a:tblGrid>
              <a:tr h="779490">
                <a:tc>
                  <a:txBody>
                    <a:bodyPr/>
                    <a:lstStyle/>
                    <a:p>
                      <a:pPr algn="ctr">
                        <a:lnSpc>
                          <a:spcPct val="107000"/>
                        </a:lnSpc>
                        <a:spcAft>
                          <a:spcPts val="0"/>
                        </a:spcAft>
                      </a:pPr>
                      <a:r>
                        <a:rPr lang="en-CA" sz="1800" dirty="0">
                          <a:effectLst/>
                        </a:rPr>
                        <a:t>Fall Cohort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Student Cohort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2400" dirty="0">
                          <a:effectLst/>
                        </a:rPr>
                        <a:t>Within 3 Years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Between 3 to 6 Years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Beyond 6 Years*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Row Totals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807619"/>
                  </a:ext>
                </a:extLst>
              </a:tr>
              <a:tr h="515780">
                <a:tc rowSpan="2">
                  <a:txBody>
                    <a:bodyPr/>
                    <a:lstStyle/>
                    <a:p>
                      <a:pPr algn="ctr">
                        <a:lnSpc>
                          <a:spcPct val="107000"/>
                        </a:lnSpc>
                        <a:spcAft>
                          <a:spcPts val="0"/>
                        </a:spcAft>
                      </a:pPr>
                      <a:r>
                        <a:rPr lang="en-CA" sz="1800">
                          <a:effectLst/>
                        </a:rPr>
                        <a:t>2008-09</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Transfer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196 (97%)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5 (2%)</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2 (1%)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203 (100%)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7425994"/>
                  </a:ext>
                </a:extLst>
              </a:tr>
              <a:tr h="515780">
                <a:tc vMerge="1">
                  <a:txBody>
                    <a:bodyPr/>
                    <a:lstStyle/>
                    <a:p>
                      <a:endParaRPr lang="en-CA"/>
                    </a:p>
                  </a:txBody>
                  <a:tcPr/>
                </a:tc>
                <a:tc>
                  <a:txBody>
                    <a:bodyPr/>
                    <a:lstStyle/>
                    <a:p>
                      <a:pPr algn="ctr">
                        <a:lnSpc>
                          <a:spcPct val="107000"/>
                        </a:lnSpc>
                        <a:spcAft>
                          <a:spcPts val="0"/>
                        </a:spcAft>
                      </a:pPr>
                      <a:r>
                        <a:rPr lang="en-CA" sz="1800" dirty="0">
                          <a:effectLst/>
                        </a:rPr>
                        <a:t>Direct Entry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1495 (97%)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37 (2%)</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6 (.04%)</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1532 (100%)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6325854"/>
                  </a:ext>
                </a:extLst>
              </a:tr>
              <a:tr h="515780">
                <a:tc rowSpan="2">
                  <a:txBody>
                    <a:bodyPr/>
                    <a:lstStyle/>
                    <a:p>
                      <a:pPr algn="ctr">
                        <a:lnSpc>
                          <a:spcPct val="107000"/>
                        </a:lnSpc>
                        <a:spcAft>
                          <a:spcPts val="0"/>
                        </a:spcAft>
                      </a:pPr>
                      <a:r>
                        <a:rPr lang="en-CA" sz="1800">
                          <a:effectLst/>
                        </a:rPr>
                        <a:t>2009-10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Transfer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206 (93%)</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16 (7%)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222 (100%)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8968157"/>
                  </a:ext>
                </a:extLst>
              </a:tr>
              <a:tr h="515780">
                <a:tc vMerge="1">
                  <a:txBody>
                    <a:bodyPr/>
                    <a:lstStyle/>
                    <a:p>
                      <a:endParaRPr lang="en-CA"/>
                    </a:p>
                  </a:txBody>
                  <a:tcPr/>
                </a:tc>
                <a:tc>
                  <a:txBody>
                    <a:bodyPr/>
                    <a:lstStyle/>
                    <a:p>
                      <a:pPr algn="ctr">
                        <a:lnSpc>
                          <a:spcPct val="107000"/>
                        </a:lnSpc>
                        <a:spcAft>
                          <a:spcPts val="0"/>
                        </a:spcAft>
                      </a:pPr>
                      <a:r>
                        <a:rPr lang="en-CA" sz="1800">
                          <a:effectLst/>
                        </a:rPr>
                        <a:t>Direct Entry</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1395 (96%)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47 (3%)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5 (.03%)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1447 (100%)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0832687"/>
                  </a:ext>
                </a:extLst>
              </a:tr>
              <a:tr h="515780">
                <a:tc rowSpan="2">
                  <a:txBody>
                    <a:bodyPr/>
                    <a:lstStyle/>
                    <a:p>
                      <a:pPr algn="ctr">
                        <a:lnSpc>
                          <a:spcPct val="107000"/>
                        </a:lnSpc>
                        <a:spcAft>
                          <a:spcPts val="0"/>
                        </a:spcAft>
                      </a:pPr>
                      <a:r>
                        <a:rPr lang="en-CA" sz="1800">
                          <a:effectLst/>
                        </a:rPr>
                        <a:t>2010-11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2400" b="1" dirty="0">
                          <a:effectLst/>
                        </a:rPr>
                        <a:t>Transfer </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2400" b="1" dirty="0">
                          <a:effectLst/>
                        </a:rPr>
                        <a:t>170 (97%)</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5 (3%)</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175 (100%)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350503"/>
                  </a:ext>
                </a:extLst>
              </a:tr>
              <a:tr h="515780">
                <a:tc vMerge="1">
                  <a:txBody>
                    <a:bodyPr/>
                    <a:lstStyle/>
                    <a:p>
                      <a:endParaRPr lang="en-CA"/>
                    </a:p>
                  </a:txBody>
                  <a:tcPr/>
                </a:tc>
                <a:tc>
                  <a:txBody>
                    <a:bodyPr/>
                    <a:lstStyle/>
                    <a:p>
                      <a:pPr algn="ctr">
                        <a:lnSpc>
                          <a:spcPct val="107000"/>
                        </a:lnSpc>
                        <a:spcAft>
                          <a:spcPts val="0"/>
                        </a:spcAft>
                      </a:pPr>
                      <a:r>
                        <a:rPr lang="en-CA" sz="2400" b="1" dirty="0">
                          <a:effectLst/>
                        </a:rPr>
                        <a:t>Direct Entry </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2400" b="1" dirty="0">
                          <a:effectLst/>
                        </a:rPr>
                        <a:t>1472 (98%)</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35 (2%)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1507 (100%)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0231205"/>
                  </a:ext>
                </a:extLst>
              </a:tr>
            </a:tbl>
          </a:graphicData>
        </a:graphic>
      </p:graphicFrame>
      <p:sp>
        <p:nvSpPr>
          <p:cNvPr id="4" name="Oval 3">
            <a:extLst>
              <a:ext uri="{FF2B5EF4-FFF2-40B4-BE49-F238E27FC236}">
                <a16:creationId xmlns:a16="http://schemas.microsoft.com/office/drawing/2014/main" id="{91123EB6-D8B7-4453-8975-B85920C4855D}"/>
              </a:ext>
            </a:extLst>
          </p:cNvPr>
          <p:cNvSpPr/>
          <p:nvPr/>
        </p:nvSpPr>
        <p:spPr>
          <a:xfrm>
            <a:off x="4271211" y="1690688"/>
            <a:ext cx="2225842" cy="457776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9740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FE692-C66E-4A69-9B3D-B4A1E7B24474}"/>
              </a:ext>
            </a:extLst>
          </p:cNvPr>
          <p:cNvSpPr>
            <a:spLocks noGrp="1"/>
          </p:cNvSpPr>
          <p:nvPr>
            <p:ph type="title"/>
          </p:nvPr>
        </p:nvSpPr>
        <p:spPr/>
        <p:txBody>
          <a:bodyPr/>
          <a:lstStyle/>
          <a:p>
            <a:r>
              <a:rPr lang="en-CA" dirty="0"/>
              <a:t>Grad Rates – Male vs Female Transfers (Diploma, FT)</a:t>
            </a:r>
          </a:p>
        </p:txBody>
      </p:sp>
      <p:pic>
        <p:nvPicPr>
          <p:cNvPr id="3" name="Picture 2">
            <a:extLst>
              <a:ext uri="{FF2B5EF4-FFF2-40B4-BE49-F238E27FC236}">
                <a16:creationId xmlns:a16="http://schemas.microsoft.com/office/drawing/2014/main" id="{CEB40B30-0A09-4C83-8458-58081152B589}"/>
              </a:ext>
            </a:extLst>
          </p:cNvPr>
          <p:cNvPicPr>
            <a:picLocks noChangeAspect="1"/>
          </p:cNvPicPr>
          <p:nvPr/>
        </p:nvPicPr>
        <p:blipFill rotWithShape="1">
          <a:blip r:embed="rId2"/>
          <a:srcRect t="11771"/>
          <a:stretch/>
        </p:blipFill>
        <p:spPr>
          <a:xfrm>
            <a:off x="1094510" y="1690688"/>
            <a:ext cx="7786254" cy="5163914"/>
          </a:xfrm>
          <a:prstGeom prst="rect">
            <a:avLst/>
          </a:prstGeom>
        </p:spPr>
      </p:pic>
      <p:sp>
        <p:nvSpPr>
          <p:cNvPr id="4" name="Oval 3">
            <a:extLst>
              <a:ext uri="{FF2B5EF4-FFF2-40B4-BE49-F238E27FC236}">
                <a16:creationId xmlns:a16="http://schemas.microsoft.com/office/drawing/2014/main" id="{A1DA0B1A-22DB-4A3F-BD4B-CB8E2AA886AB}"/>
              </a:ext>
            </a:extLst>
          </p:cNvPr>
          <p:cNvSpPr/>
          <p:nvPr/>
        </p:nvSpPr>
        <p:spPr>
          <a:xfrm>
            <a:off x="3007896" y="2298032"/>
            <a:ext cx="5872868" cy="93846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4E9DC73D-E5C2-4481-A9BB-24A7DF30B9C1}"/>
              </a:ext>
            </a:extLst>
          </p:cNvPr>
          <p:cNvSpPr txBox="1"/>
          <p:nvPr/>
        </p:nvSpPr>
        <p:spPr>
          <a:xfrm>
            <a:off x="8963526" y="1860223"/>
            <a:ext cx="3104148" cy="1938992"/>
          </a:xfrm>
          <a:prstGeom prst="rect">
            <a:avLst/>
          </a:prstGeom>
          <a:noFill/>
        </p:spPr>
        <p:txBody>
          <a:bodyPr wrap="square" rtlCol="0">
            <a:spAutoFit/>
          </a:bodyPr>
          <a:lstStyle/>
          <a:p>
            <a:pPr marL="285750" indent="-285750">
              <a:buFontTx/>
              <a:buChar char="-"/>
            </a:pPr>
            <a:r>
              <a:rPr lang="en-CA" sz="2400" dirty="0"/>
              <a:t>Transfer students graduated at a proportionally  higher rate in both gender categories</a:t>
            </a:r>
          </a:p>
        </p:txBody>
      </p:sp>
    </p:spTree>
    <p:extLst>
      <p:ext uri="{BB962C8B-B14F-4D97-AF65-F5344CB8AC3E}">
        <p14:creationId xmlns:p14="http://schemas.microsoft.com/office/powerpoint/2010/main" val="4287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FEEB-901C-40DF-B3EF-1F75E2F32A76}"/>
              </a:ext>
            </a:extLst>
          </p:cNvPr>
          <p:cNvSpPr>
            <a:spLocks noGrp="1"/>
          </p:cNvSpPr>
          <p:nvPr>
            <p:ph type="title"/>
          </p:nvPr>
        </p:nvSpPr>
        <p:spPr/>
        <p:txBody>
          <a:bodyPr/>
          <a:lstStyle/>
          <a:p>
            <a:r>
              <a:rPr lang="en-CA" dirty="0"/>
              <a:t>Research Impetus</a:t>
            </a:r>
          </a:p>
        </p:txBody>
      </p:sp>
      <p:sp>
        <p:nvSpPr>
          <p:cNvPr id="3" name="Content Placeholder 2">
            <a:extLst>
              <a:ext uri="{FF2B5EF4-FFF2-40B4-BE49-F238E27FC236}">
                <a16:creationId xmlns:a16="http://schemas.microsoft.com/office/drawing/2014/main" id="{01E72321-3C08-467D-918F-2A6DC90A0EA9}"/>
              </a:ext>
            </a:extLst>
          </p:cNvPr>
          <p:cNvSpPr>
            <a:spLocks noGrp="1"/>
          </p:cNvSpPr>
          <p:nvPr>
            <p:ph idx="1"/>
          </p:nvPr>
        </p:nvSpPr>
        <p:spPr/>
        <p:txBody>
          <a:bodyPr/>
          <a:lstStyle/>
          <a:p>
            <a:r>
              <a:rPr lang="en-CA" dirty="0"/>
              <a:t>ACAT Council and government interest in transfer success research to contribute to policy and best practice discussions</a:t>
            </a:r>
          </a:p>
          <a:p>
            <a:r>
              <a:rPr lang="en-CA" dirty="0"/>
              <a:t>Institutional interest in understanding the success of their students; also to contribute to policy and best practice discussions</a:t>
            </a:r>
          </a:p>
          <a:p>
            <a:r>
              <a:rPr lang="en-CA" dirty="0"/>
              <a:t>Efforts occurring across Canada to improve an understanding of transfer students present opportunities for benchmarking (success, mobility, etc.)</a:t>
            </a:r>
          </a:p>
          <a:p>
            <a:r>
              <a:rPr lang="en-CA" dirty="0"/>
              <a:t>Interest in evidence informed planning</a:t>
            </a:r>
          </a:p>
        </p:txBody>
      </p:sp>
    </p:spTree>
    <p:extLst>
      <p:ext uri="{BB962C8B-B14F-4D97-AF65-F5344CB8AC3E}">
        <p14:creationId xmlns:p14="http://schemas.microsoft.com/office/powerpoint/2010/main" val="427044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A4A7-6A44-43EF-9F64-0A98E9030122}"/>
              </a:ext>
            </a:extLst>
          </p:cNvPr>
          <p:cNvSpPr>
            <a:spLocks noGrp="1"/>
          </p:cNvSpPr>
          <p:nvPr>
            <p:ph type="title"/>
          </p:nvPr>
        </p:nvSpPr>
        <p:spPr/>
        <p:txBody>
          <a:bodyPr/>
          <a:lstStyle/>
          <a:p>
            <a:r>
              <a:rPr lang="en-CA" dirty="0"/>
              <a:t>2010-11 Example – Diploma, FT</a:t>
            </a:r>
          </a:p>
        </p:txBody>
      </p:sp>
      <p:pic>
        <p:nvPicPr>
          <p:cNvPr id="3" name="Picture 2">
            <a:extLst>
              <a:ext uri="{FF2B5EF4-FFF2-40B4-BE49-F238E27FC236}">
                <a16:creationId xmlns:a16="http://schemas.microsoft.com/office/drawing/2014/main" id="{5AE5DF49-9D61-43A4-BD94-092C68408A77}"/>
              </a:ext>
            </a:extLst>
          </p:cNvPr>
          <p:cNvPicPr>
            <a:picLocks noChangeAspect="1"/>
          </p:cNvPicPr>
          <p:nvPr/>
        </p:nvPicPr>
        <p:blipFill rotWithShape="1">
          <a:blip r:embed="rId2"/>
          <a:srcRect t="56037"/>
          <a:stretch/>
        </p:blipFill>
        <p:spPr>
          <a:xfrm>
            <a:off x="273124" y="1537856"/>
            <a:ext cx="11918876" cy="4019274"/>
          </a:xfrm>
          <a:prstGeom prst="rect">
            <a:avLst/>
          </a:prstGeom>
        </p:spPr>
      </p:pic>
      <p:sp>
        <p:nvSpPr>
          <p:cNvPr id="4" name="Oval 3">
            <a:extLst>
              <a:ext uri="{FF2B5EF4-FFF2-40B4-BE49-F238E27FC236}">
                <a16:creationId xmlns:a16="http://schemas.microsoft.com/office/drawing/2014/main" id="{84FAF36C-ECEB-47AE-B4E6-93337B92FEA8}"/>
              </a:ext>
            </a:extLst>
          </p:cNvPr>
          <p:cNvSpPr/>
          <p:nvPr/>
        </p:nvSpPr>
        <p:spPr>
          <a:xfrm>
            <a:off x="3336575" y="2828066"/>
            <a:ext cx="7511534" cy="1325563"/>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A4535390-2238-48B2-B65A-2B168139445B}"/>
              </a:ext>
            </a:extLst>
          </p:cNvPr>
          <p:cNvSpPr txBox="1"/>
          <p:nvPr/>
        </p:nvSpPr>
        <p:spPr>
          <a:xfrm>
            <a:off x="2298031" y="5661878"/>
            <a:ext cx="5450306" cy="830997"/>
          </a:xfrm>
          <a:prstGeom prst="rect">
            <a:avLst/>
          </a:prstGeom>
          <a:noFill/>
        </p:spPr>
        <p:txBody>
          <a:bodyPr wrap="square" rtlCol="0">
            <a:spAutoFit/>
          </a:bodyPr>
          <a:lstStyle/>
          <a:p>
            <a:pPr marL="285750" indent="-285750">
              <a:buFontTx/>
              <a:buChar char="-"/>
            </a:pPr>
            <a:r>
              <a:rPr lang="en-CA" sz="2400" dirty="0"/>
              <a:t>Both male and female transfers graduated at a higher proportional rate</a:t>
            </a:r>
          </a:p>
        </p:txBody>
      </p:sp>
    </p:spTree>
    <p:extLst>
      <p:ext uri="{BB962C8B-B14F-4D97-AF65-F5344CB8AC3E}">
        <p14:creationId xmlns:p14="http://schemas.microsoft.com/office/powerpoint/2010/main" val="18529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1371600"/>
            <a:ext cx="6105194" cy="2031055"/>
          </a:xfrm>
        </p:spPr>
        <p:txBody>
          <a:bodyPr vert="horz" lIns="91440" tIns="45720" rIns="91440" bIns="45720" rtlCol="0" anchor="b">
            <a:normAutofit/>
          </a:bodyPr>
          <a:lstStyle/>
          <a:p>
            <a:r>
              <a:rPr lang="en-US" sz="4700" kern="1200" dirty="0">
                <a:solidFill>
                  <a:srgbClr val="FFFFFF"/>
                </a:solidFill>
              </a:rPr>
              <a:t>Conclusions</a:t>
            </a:r>
          </a:p>
        </p:txBody>
      </p:sp>
      <p:sp>
        <p:nvSpPr>
          <p:cNvPr id="5" name="Text Placeholder 4">
            <a:extLst>
              <a:ext uri="{FF2B5EF4-FFF2-40B4-BE49-F238E27FC236}">
                <a16:creationId xmlns:a16="http://schemas.microsoft.com/office/drawing/2014/main" id="{D4018FE1-BEE0-4D33-8A39-E30BF81C6E2C}"/>
              </a:ext>
            </a:extLst>
          </p:cNvPr>
          <p:cNvSpPr>
            <a:spLocks noGrp="1"/>
          </p:cNvSpPr>
          <p:nvPr>
            <p:ph type="body" idx="1"/>
          </p:nvPr>
        </p:nvSpPr>
        <p:spPr>
          <a:xfrm>
            <a:off x="3045368" y="3516411"/>
            <a:ext cx="6105194" cy="1411682"/>
          </a:xfrm>
        </p:spPr>
        <p:txBody>
          <a:bodyPr vert="horz" lIns="91440" tIns="45720" rIns="91440" bIns="45720" rtlCol="0">
            <a:normAutofit/>
          </a:bodyPr>
          <a:lstStyle/>
          <a:p>
            <a:pPr algn="ctr"/>
            <a:endParaRPr lang="en-US" sz="2400" kern="1200" dirty="0">
              <a:solidFill>
                <a:srgbClr val="FFFFFF"/>
              </a:solidFill>
            </a:endParaRPr>
          </a:p>
        </p:txBody>
      </p:sp>
      <p:sp>
        <p:nvSpPr>
          <p:cNvPr id="8" name="TextBox 7">
            <a:extLst>
              <a:ext uri="{FF2B5EF4-FFF2-40B4-BE49-F238E27FC236}">
                <a16:creationId xmlns:a16="http://schemas.microsoft.com/office/drawing/2014/main" id="{6E5417F6-C4AB-4101-BBF7-601EC5063710}"/>
              </a:ext>
            </a:extLst>
          </p:cNvPr>
          <p:cNvSpPr txBox="1"/>
          <p:nvPr/>
        </p:nvSpPr>
        <p:spPr>
          <a:xfrm>
            <a:off x="8642580" y="5938442"/>
            <a:ext cx="2743200" cy="369332"/>
          </a:xfrm>
          <a:prstGeom prst="rect">
            <a:avLst/>
          </a:prstGeom>
          <a:noFill/>
        </p:spPr>
        <p:txBody>
          <a:bodyPr wrap="square" rtlCol="0">
            <a:spAutoFit/>
          </a:bodyPr>
          <a:lstStyle/>
          <a:p>
            <a:pPr algn="r"/>
            <a:r>
              <a:rPr lang="en-CA" b="1" dirty="0"/>
              <a:t>Research funded by</a:t>
            </a:r>
          </a:p>
        </p:txBody>
      </p:sp>
      <p:pic>
        <p:nvPicPr>
          <p:cNvPr id="9" name="Picture 8" descr="A close up of a sign&#10;&#10;Description generated with very high confidence">
            <a:extLst>
              <a:ext uri="{FF2B5EF4-FFF2-40B4-BE49-F238E27FC236}">
                <a16:creationId xmlns:a16="http://schemas.microsoft.com/office/drawing/2014/main" id="{4DF97A50-0A12-4FAA-889A-798FAE36C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796" y="6193256"/>
            <a:ext cx="2967094" cy="594596"/>
          </a:xfrm>
          <a:prstGeom prst="rect">
            <a:avLst/>
          </a:prstGeom>
        </p:spPr>
      </p:pic>
    </p:spTree>
    <p:extLst>
      <p:ext uri="{BB962C8B-B14F-4D97-AF65-F5344CB8AC3E}">
        <p14:creationId xmlns:p14="http://schemas.microsoft.com/office/powerpoint/2010/main" val="3224218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5B6B-9599-4D89-A62B-B84C9B9F06EF}"/>
              </a:ext>
            </a:extLst>
          </p:cNvPr>
          <p:cNvSpPr>
            <a:spLocks noGrp="1"/>
          </p:cNvSpPr>
          <p:nvPr>
            <p:ph type="title"/>
          </p:nvPr>
        </p:nvSpPr>
        <p:spPr/>
        <p:txBody>
          <a:bodyPr/>
          <a:lstStyle/>
          <a:p>
            <a:r>
              <a:rPr lang="en-CA" dirty="0"/>
              <a:t>UCalgary</a:t>
            </a:r>
          </a:p>
        </p:txBody>
      </p:sp>
      <p:sp>
        <p:nvSpPr>
          <p:cNvPr id="3" name="Content Placeholder 2">
            <a:extLst>
              <a:ext uri="{FF2B5EF4-FFF2-40B4-BE49-F238E27FC236}">
                <a16:creationId xmlns:a16="http://schemas.microsoft.com/office/drawing/2014/main" id="{07E6BBE7-844A-4887-AD92-4803B97E32A7}"/>
              </a:ext>
            </a:extLst>
          </p:cNvPr>
          <p:cNvSpPr>
            <a:spLocks noGrp="1"/>
          </p:cNvSpPr>
          <p:nvPr>
            <p:ph idx="1"/>
          </p:nvPr>
        </p:nvSpPr>
        <p:spPr/>
        <p:txBody>
          <a:bodyPr>
            <a:normAutofit/>
          </a:bodyPr>
          <a:lstStyle/>
          <a:p>
            <a:r>
              <a:rPr lang="en-CA" dirty="0"/>
              <a:t>Both direct entry and transfer students successful</a:t>
            </a:r>
          </a:p>
          <a:p>
            <a:r>
              <a:rPr lang="en-CA" dirty="0"/>
              <a:t>Transfer students experienced some performance challenges in first year as measured by First Term Maxi GPA</a:t>
            </a:r>
          </a:p>
          <a:p>
            <a:r>
              <a:rPr lang="en-CA" dirty="0"/>
              <a:t>Transfer students graduated at higher rates and earlier</a:t>
            </a:r>
          </a:p>
          <a:p>
            <a:r>
              <a:rPr lang="en-CA" dirty="0"/>
              <a:t>UCalgary’s transfer credit practices appear to be resulting in expected outcomes</a:t>
            </a:r>
          </a:p>
        </p:txBody>
      </p:sp>
      <p:sp>
        <p:nvSpPr>
          <p:cNvPr id="4" name="Rectangle 3">
            <a:extLst>
              <a:ext uri="{FF2B5EF4-FFF2-40B4-BE49-F238E27FC236}">
                <a16:creationId xmlns:a16="http://schemas.microsoft.com/office/drawing/2014/main" id="{F569A1BF-D1F2-4566-AC96-7DBD435D2D32}"/>
              </a:ext>
            </a:extLst>
          </p:cNvPr>
          <p:cNvSpPr/>
          <p:nvPr/>
        </p:nvSpPr>
        <p:spPr>
          <a:xfrm>
            <a:off x="3879964" y="6492875"/>
            <a:ext cx="2480294" cy="276999"/>
          </a:xfrm>
          <a:prstGeom prst="rect">
            <a:avLst/>
          </a:prstGeom>
        </p:spPr>
        <p:txBody>
          <a:bodyPr wrap="none">
            <a:spAutoFit/>
          </a:bodyPr>
          <a:lstStyle/>
          <a:p>
            <a:r>
              <a:rPr lang="en-CA" sz="1200" dirty="0"/>
              <a:t>(Source: ARUCC PCCAT Guide 2015): </a:t>
            </a:r>
          </a:p>
        </p:txBody>
      </p:sp>
    </p:spTree>
    <p:extLst>
      <p:ext uri="{BB962C8B-B14F-4D97-AF65-F5344CB8AC3E}">
        <p14:creationId xmlns:p14="http://schemas.microsoft.com/office/powerpoint/2010/main" val="38254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5B6B-9599-4D89-A62B-B84C9B9F06EF}"/>
              </a:ext>
            </a:extLst>
          </p:cNvPr>
          <p:cNvSpPr>
            <a:spLocks noGrp="1"/>
          </p:cNvSpPr>
          <p:nvPr>
            <p:ph type="title"/>
          </p:nvPr>
        </p:nvSpPr>
        <p:spPr/>
        <p:txBody>
          <a:bodyPr/>
          <a:lstStyle/>
          <a:p>
            <a:r>
              <a:rPr lang="en-CA" dirty="0"/>
              <a:t>NAIT</a:t>
            </a:r>
          </a:p>
        </p:txBody>
      </p:sp>
      <p:sp>
        <p:nvSpPr>
          <p:cNvPr id="3" name="Content Placeholder 2">
            <a:extLst>
              <a:ext uri="{FF2B5EF4-FFF2-40B4-BE49-F238E27FC236}">
                <a16:creationId xmlns:a16="http://schemas.microsoft.com/office/drawing/2014/main" id="{07E6BBE7-844A-4887-AD92-4803B97E32A7}"/>
              </a:ext>
            </a:extLst>
          </p:cNvPr>
          <p:cNvSpPr>
            <a:spLocks noGrp="1"/>
          </p:cNvSpPr>
          <p:nvPr>
            <p:ph idx="1"/>
          </p:nvPr>
        </p:nvSpPr>
        <p:spPr/>
        <p:txBody>
          <a:bodyPr>
            <a:normAutofit/>
          </a:bodyPr>
          <a:lstStyle/>
          <a:p>
            <a:r>
              <a:rPr lang="en-CA" dirty="0"/>
              <a:t>Both direct entry and transfer students performed well based on average GPA analysis </a:t>
            </a:r>
          </a:p>
          <a:p>
            <a:r>
              <a:rPr lang="en-CA" dirty="0"/>
              <a:t>A significant number of former NAIT students returned to study at NAIT, particularly into the degree programs; for the most part, these students graduated at a higher rate than students new to NAIT</a:t>
            </a:r>
          </a:p>
          <a:p>
            <a:r>
              <a:rPr lang="en-CA" dirty="0"/>
              <a:t>Transfer students (both males and females) graduated at proportionally higher rates versus direct entry</a:t>
            </a:r>
          </a:p>
          <a:p>
            <a:r>
              <a:rPr lang="en-CA" dirty="0"/>
              <a:t>Both cohorts graduated for the most part within three years</a:t>
            </a:r>
          </a:p>
        </p:txBody>
      </p:sp>
      <p:sp>
        <p:nvSpPr>
          <p:cNvPr id="4" name="Rectangle 3">
            <a:extLst>
              <a:ext uri="{FF2B5EF4-FFF2-40B4-BE49-F238E27FC236}">
                <a16:creationId xmlns:a16="http://schemas.microsoft.com/office/drawing/2014/main" id="{F569A1BF-D1F2-4566-AC96-7DBD435D2D32}"/>
              </a:ext>
            </a:extLst>
          </p:cNvPr>
          <p:cNvSpPr/>
          <p:nvPr/>
        </p:nvSpPr>
        <p:spPr>
          <a:xfrm>
            <a:off x="3879964" y="6492875"/>
            <a:ext cx="2480294" cy="276999"/>
          </a:xfrm>
          <a:prstGeom prst="rect">
            <a:avLst/>
          </a:prstGeom>
        </p:spPr>
        <p:txBody>
          <a:bodyPr wrap="none">
            <a:spAutoFit/>
          </a:bodyPr>
          <a:lstStyle/>
          <a:p>
            <a:r>
              <a:rPr lang="en-CA" sz="1200" dirty="0"/>
              <a:t>(Source: ARUCC PCCAT Guide 2015): </a:t>
            </a:r>
          </a:p>
        </p:txBody>
      </p:sp>
    </p:spTree>
    <p:extLst>
      <p:ext uri="{BB962C8B-B14F-4D97-AF65-F5344CB8AC3E}">
        <p14:creationId xmlns:p14="http://schemas.microsoft.com/office/powerpoint/2010/main" val="305256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1371600"/>
            <a:ext cx="6105194" cy="2031055"/>
          </a:xfrm>
        </p:spPr>
        <p:txBody>
          <a:bodyPr vert="horz" lIns="91440" tIns="45720" rIns="91440" bIns="45720" rtlCol="0" anchor="b">
            <a:normAutofit/>
          </a:bodyPr>
          <a:lstStyle/>
          <a:p>
            <a:r>
              <a:rPr lang="en-US" sz="4700" kern="1200" dirty="0">
                <a:solidFill>
                  <a:srgbClr val="FFFFFF"/>
                </a:solidFill>
              </a:rPr>
              <a:t>Future Research</a:t>
            </a:r>
          </a:p>
        </p:txBody>
      </p:sp>
      <p:sp>
        <p:nvSpPr>
          <p:cNvPr id="5" name="Text Placeholder 4">
            <a:extLst>
              <a:ext uri="{FF2B5EF4-FFF2-40B4-BE49-F238E27FC236}">
                <a16:creationId xmlns:a16="http://schemas.microsoft.com/office/drawing/2014/main" id="{D4018FE1-BEE0-4D33-8A39-E30BF81C6E2C}"/>
              </a:ext>
            </a:extLst>
          </p:cNvPr>
          <p:cNvSpPr>
            <a:spLocks noGrp="1"/>
          </p:cNvSpPr>
          <p:nvPr>
            <p:ph type="body" idx="1"/>
          </p:nvPr>
        </p:nvSpPr>
        <p:spPr>
          <a:xfrm>
            <a:off x="3045368" y="3516411"/>
            <a:ext cx="6105194" cy="1411682"/>
          </a:xfrm>
        </p:spPr>
        <p:txBody>
          <a:bodyPr vert="horz" lIns="91440" tIns="45720" rIns="91440" bIns="45720" rtlCol="0">
            <a:normAutofit/>
          </a:bodyPr>
          <a:lstStyle/>
          <a:p>
            <a:pPr algn="ctr"/>
            <a:endParaRPr lang="en-US" sz="2400" kern="1200" dirty="0">
              <a:solidFill>
                <a:srgbClr val="FFFFFF"/>
              </a:solidFill>
            </a:endParaRPr>
          </a:p>
        </p:txBody>
      </p:sp>
      <p:sp>
        <p:nvSpPr>
          <p:cNvPr id="8" name="TextBox 7">
            <a:extLst>
              <a:ext uri="{FF2B5EF4-FFF2-40B4-BE49-F238E27FC236}">
                <a16:creationId xmlns:a16="http://schemas.microsoft.com/office/drawing/2014/main" id="{6E5417F6-C4AB-4101-BBF7-601EC5063710}"/>
              </a:ext>
            </a:extLst>
          </p:cNvPr>
          <p:cNvSpPr txBox="1"/>
          <p:nvPr/>
        </p:nvSpPr>
        <p:spPr>
          <a:xfrm>
            <a:off x="8642580" y="6008590"/>
            <a:ext cx="2743200" cy="369332"/>
          </a:xfrm>
          <a:prstGeom prst="rect">
            <a:avLst/>
          </a:prstGeom>
          <a:noFill/>
        </p:spPr>
        <p:txBody>
          <a:bodyPr wrap="square" rtlCol="0">
            <a:spAutoFit/>
          </a:bodyPr>
          <a:lstStyle/>
          <a:p>
            <a:pPr algn="r"/>
            <a:r>
              <a:rPr lang="en-CA" b="1" dirty="0"/>
              <a:t>Research funded by</a:t>
            </a:r>
          </a:p>
        </p:txBody>
      </p:sp>
      <p:pic>
        <p:nvPicPr>
          <p:cNvPr id="9" name="Picture 8" descr="A close up of a sign&#10;&#10;Description generated with very high confidence">
            <a:extLst>
              <a:ext uri="{FF2B5EF4-FFF2-40B4-BE49-F238E27FC236}">
                <a16:creationId xmlns:a16="http://schemas.microsoft.com/office/drawing/2014/main" id="{0A301678-2691-4F1A-8BE2-5C1726A75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796" y="6193256"/>
            <a:ext cx="2967094" cy="594596"/>
          </a:xfrm>
          <a:prstGeom prst="rect">
            <a:avLst/>
          </a:prstGeom>
        </p:spPr>
      </p:pic>
    </p:spTree>
    <p:extLst>
      <p:ext uri="{BB962C8B-B14F-4D97-AF65-F5344CB8AC3E}">
        <p14:creationId xmlns:p14="http://schemas.microsoft.com/office/powerpoint/2010/main" val="11320398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E887-A630-4CD2-96F7-0C797552434D}"/>
              </a:ext>
            </a:extLst>
          </p:cNvPr>
          <p:cNvSpPr>
            <a:spLocks noGrp="1"/>
          </p:cNvSpPr>
          <p:nvPr>
            <p:ph type="title"/>
          </p:nvPr>
        </p:nvSpPr>
        <p:spPr/>
        <p:txBody>
          <a:bodyPr/>
          <a:lstStyle/>
          <a:p>
            <a:r>
              <a:rPr lang="en-CA" dirty="0"/>
              <a:t>Future Research</a:t>
            </a:r>
          </a:p>
        </p:txBody>
      </p:sp>
      <p:sp>
        <p:nvSpPr>
          <p:cNvPr id="3" name="Content Placeholder 2">
            <a:extLst>
              <a:ext uri="{FF2B5EF4-FFF2-40B4-BE49-F238E27FC236}">
                <a16:creationId xmlns:a16="http://schemas.microsoft.com/office/drawing/2014/main" id="{7774C7CC-9620-4638-945C-88DFDA3DF6B6}"/>
              </a:ext>
            </a:extLst>
          </p:cNvPr>
          <p:cNvSpPr>
            <a:spLocks noGrp="1"/>
          </p:cNvSpPr>
          <p:nvPr>
            <p:ph idx="1"/>
          </p:nvPr>
        </p:nvSpPr>
        <p:spPr/>
        <p:txBody>
          <a:bodyPr/>
          <a:lstStyle/>
          <a:p>
            <a:r>
              <a:rPr lang="en-CA" dirty="0"/>
              <a:t>Conducting similar studies at institutions across the province</a:t>
            </a:r>
          </a:p>
          <a:p>
            <a:r>
              <a:rPr lang="en-CA" dirty="0"/>
              <a:t>Establishing a baseline understanding of transfer student profiles by institution to inform policy development and best practice</a:t>
            </a:r>
          </a:p>
          <a:p>
            <a:r>
              <a:rPr lang="en-CA" dirty="0"/>
              <a:t>Surveying students and examining other inputs including admit averages and personal circumstances to determine other quantitative and qualitative factors influencing the transfer student experience in Alberta</a:t>
            </a:r>
          </a:p>
          <a:p>
            <a:endParaRPr lang="en-CA" dirty="0"/>
          </a:p>
        </p:txBody>
      </p:sp>
    </p:spTree>
    <p:extLst>
      <p:ext uri="{BB962C8B-B14F-4D97-AF65-F5344CB8AC3E}">
        <p14:creationId xmlns:p14="http://schemas.microsoft.com/office/powerpoint/2010/main" val="5544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9B04-F339-4E6D-B1AA-A6BDCA70E678}"/>
              </a:ext>
            </a:extLst>
          </p:cNvPr>
          <p:cNvSpPr>
            <a:spLocks noGrp="1"/>
          </p:cNvSpPr>
          <p:nvPr>
            <p:ph type="title"/>
          </p:nvPr>
        </p:nvSpPr>
        <p:spPr/>
        <p:txBody>
          <a:bodyPr/>
          <a:lstStyle/>
          <a:p>
            <a:r>
              <a:rPr lang="en-CA" dirty="0"/>
              <a:t>Initial Metrics Suggested</a:t>
            </a:r>
          </a:p>
        </p:txBody>
      </p:sp>
      <p:sp>
        <p:nvSpPr>
          <p:cNvPr id="3" name="Content Placeholder 2">
            <a:extLst>
              <a:ext uri="{FF2B5EF4-FFF2-40B4-BE49-F238E27FC236}">
                <a16:creationId xmlns:a16="http://schemas.microsoft.com/office/drawing/2014/main" id="{F92576BF-E317-43F8-BFE1-E2A54AC36205}"/>
              </a:ext>
            </a:extLst>
          </p:cNvPr>
          <p:cNvSpPr>
            <a:spLocks noGrp="1"/>
          </p:cNvSpPr>
          <p:nvPr>
            <p:ph idx="1"/>
          </p:nvPr>
        </p:nvSpPr>
        <p:spPr>
          <a:xfrm>
            <a:off x="982579" y="1833944"/>
            <a:ext cx="10515600" cy="4351338"/>
          </a:xfrm>
        </p:spPr>
        <p:txBody>
          <a:bodyPr>
            <a:normAutofit fontScale="92500" lnSpcReduction="20000"/>
          </a:bodyPr>
          <a:lstStyle/>
          <a:p>
            <a:r>
              <a:rPr lang="en-CA" dirty="0"/>
              <a:t>Gender</a:t>
            </a:r>
          </a:p>
          <a:p>
            <a:r>
              <a:rPr lang="en-CA" dirty="0"/>
              <a:t>GPA performance</a:t>
            </a:r>
          </a:p>
          <a:p>
            <a:r>
              <a:rPr lang="en-CA" dirty="0"/>
              <a:t>Ineligible to continue</a:t>
            </a:r>
          </a:p>
          <a:p>
            <a:r>
              <a:rPr lang="en-CA" dirty="0"/>
              <a:t>Eligible to continue but did not graduate</a:t>
            </a:r>
          </a:p>
          <a:p>
            <a:r>
              <a:rPr lang="en-CA" dirty="0"/>
              <a:t>Graduation rates</a:t>
            </a:r>
          </a:p>
          <a:p>
            <a:r>
              <a:rPr lang="en-CA" dirty="0"/>
              <a:t>Completion timing and rates</a:t>
            </a:r>
          </a:p>
          <a:p>
            <a:r>
              <a:rPr lang="en-CA" dirty="0"/>
              <a:t>Transfer credit awarded</a:t>
            </a:r>
          </a:p>
          <a:p>
            <a:r>
              <a:rPr lang="en-CA" dirty="0"/>
              <a:t>Source of prior post-secondary studies</a:t>
            </a:r>
          </a:p>
          <a:p>
            <a:r>
              <a:rPr lang="en-CA" dirty="0"/>
              <a:t>Faculty and program (including whether they remained in their original program)</a:t>
            </a:r>
          </a:p>
          <a:p>
            <a:r>
              <a:rPr lang="en-CA" dirty="0"/>
              <a:t>Laddering programs</a:t>
            </a:r>
          </a:p>
        </p:txBody>
      </p:sp>
    </p:spTree>
    <p:extLst>
      <p:ext uri="{BB962C8B-B14F-4D97-AF65-F5344CB8AC3E}">
        <p14:creationId xmlns:p14="http://schemas.microsoft.com/office/powerpoint/2010/main" val="3544869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2" name="Picture 11">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DBC7DDD1-4CAE-4169-B95B-1B6FA39842CE}"/>
              </a:ext>
            </a:extLst>
          </p:cNvPr>
          <p:cNvSpPr>
            <a:spLocks noGrp="1"/>
          </p:cNvSpPr>
          <p:nvPr>
            <p:ph type="title"/>
          </p:nvPr>
        </p:nvSpPr>
        <p:spPr>
          <a:xfrm>
            <a:off x="3043403" y="1548363"/>
            <a:ext cx="6105194" cy="2031055"/>
          </a:xfrm>
        </p:spPr>
        <p:txBody>
          <a:bodyPr vert="horz" lIns="91440" tIns="45720" rIns="91440" bIns="45720" rtlCol="0" anchor="b">
            <a:normAutofit/>
          </a:bodyPr>
          <a:lstStyle/>
          <a:p>
            <a:r>
              <a:rPr lang="en-US" kern="1200" dirty="0">
                <a:solidFill>
                  <a:srgbClr val="FFFFFF"/>
                </a:solidFill>
              </a:rPr>
              <a:t>Final Thoughts and Questions!</a:t>
            </a:r>
          </a:p>
        </p:txBody>
      </p:sp>
      <p:sp>
        <p:nvSpPr>
          <p:cNvPr id="5" name="Text Placeholder 4">
            <a:extLst>
              <a:ext uri="{FF2B5EF4-FFF2-40B4-BE49-F238E27FC236}">
                <a16:creationId xmlns:a16="http://schemas.microsoft.com/office/drawing/2014/main" id="{95FA123B-339A-4CBF-9750-0A414CDA3B3F}"/>
              </a:ext>
            </a:extLst>
          </p:cNvPr>
          <p:cNvSpPr>
            <a:spLocks noGrp="1"/>
          </p:cNvSpPr>
          <p:nvPr>
            <p:ph type="body" idx="1"/>
          </p:nvPr>
        </p:nvSpPr>
        <p:spPr>
          <a:xfrm>
            <a:off x="3059393" y="3579418"/>
            <a:ext cx="6105194" cy="2389582"/>
          </a:xfrm>
        </p:spPr>
        <p:txBody>
          <a:bodyPr vert="horz" lIns="91440" tIns="45720" rIns="91440" bIns="45720" rtlCol="0">
            <a:normAutofit/>
          </a:bodyPr>
          <a:lstStyle/>
          <a:p>
            <a:pPr algn="ctr"/>
            <a:r>
              <a:rPr lang="en-US" dirty="0">
                <a:solidFill>
                  <a:srgbClr val="FFFFFF"/>
                </a:solidFill>
              </a:rPr>
              <a:t>Thank you!</a:t>
            </a:r>
          </a:p>
          <a:p>
            <a:pPr algn="ctr"/>
            <a:endParaRPr lang="en-US" sz="2400" kern="1200" dirty="0">
              <a:solidFill>
                <a:srgbClr val="FFFFFF"/>
              </a:solidFill>
            </a:endParaRPr>
          </a:p>
          <a:p>
            <a:pPr algn="ctr"/>
            <a:r>
              <a:rPr lang="en-US" dirty="0">
                <a:solidFill>
                  <a:srgbClr val="FFFFFF"/>
                </a:solidFill>
              </a:rPr>
              <a:t>Joanne Duklas</a:t>
            </a:r>
          </a:p>
          <a:p>
            <a:pPr algn="ctr"/>
            <a:r>
              <a:rPr lang="en-US" sz="2400" kern="1200" dirty="0">
                <a:solidFill>
                  <a:srgbClr val="FFFFFF"/>
                </a:solidFill>
              </a:rPr>
              <a:t>Kathleen Massey</a:t>
            </a:r>
          </a:p>
        </p:txBody>
      </p:sp>
      <p:pic>
        <p:nvPicPr>
          <p:cNvPr id="6" name="Picture 5" descr="A close up of a logo&#10;&#10;Description generated with very high confidence">
            <a:extLst>
              <a:ext uri="{FF2B5EF4-FFF2-40B4-BE49-F238E27FC236}">
                <a16:creationId xmlns:a16="http://schemas.microsoft.com/office/drawing/2014/main" id="{3CF659F9-61A5-4709-8E03-8565B6FC0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8" name="TextBox 7">
            <a:extLst>
              <a:ext uri="{FF2B5EF4-FFF2-40B4-BE49-F238E27FC236}">
                <a16:creationId xmlns:a16="http://schemas.microsoft.com/office/drawing/2014/main" id="{0AE5D8D4-F36F-4EE2-9FA4-82C4B3C9FFE8}"/>
              </a:ext>
            </a:extLst>
          </p:cNvPr>
          <p:cNvSpPr txBox="1"/>
          <p:nvPr/>
        </p:nvSpPr>
        <p:spPr>
          <a:xfrm>
            <a:off x="8622423" y="5994400"/>
            <a:ext cx="2743200" cy="369332"/>
          </a:xfrm>
          <a:prstGeom prst="rect">
            <a:avLst/>
          </a:prstGeom>
          <a:noFill/>
        </p:spPr>
        <p:txBody>
          <a:bodyPr wrap="square" rtlCol="0">
            <a:spAutoFit/>
          </a:bodyPr>
          <a:lstStyle/>
          <a:p>
            <a:pPr algn="r"/>
            <a:r>
              <a:rPr lang="en-CA" b="1" dirty="0"/>
              <a:t>Research funded by</a:t>
            </a:r>
          </a:p>
        </p:txBody>
      </p:sp>
      <p:pic>
        <p:nvPicPr>
          <p:cNvPr id="9" name="Picture 8" descr="A close up of a sign&#10;&#10;Description generated with very high confidence">
            <a:extLst>
              <a:ext uri="{FF2B5EF4-FFF2-40B4-BE49-F238E27FC236}">
                <a16:creationId xmlns:a16="http://schemas.microsoft.com/office/drawing/2014/main" id="{73E57D42-2A63-4A24-B8FC-419C5AC81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796" y="6193256"/>
            <a:ext cx="2967094" cy="594596"/>
          </a:xfrm>
          <a:prstGeom prst="rect">
            <a:avLst/>
          </a:prstGeom>
        </p:spPr>
      </p:pic>
    </p:spTree>
    <p:extLst>
      <p:ext uri="{BB962C8B-B14F-4D97-AF65-F5344CB8AC3E}">
        <p14:creationId xmlns:p14="http://schemas.microsoft.com/office/powerpoint/2010/main" val="226601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2B4579-9BCF-44F9-BD74-D72C60C0B627}"/>
              </a:ext>
            </a:extLst>
          </p:cNvPr>
          <p:cNvSpPr>
            <a:spLocks noGrp="1"/>
          </p:cNvSpPr>
          <p:nvPr>
            <p:ph type="title"/>
          </p:nvPr>
        </p:nvSpPr>
        <p:spPr>
          <a:xfrm>
            <a:off x="838200" y="365125"/>
            <a:ext cx="10515600" cy="1325563"/>
          </a:xfrm>
        </p:spPr>
        <p:txBody>
          <a:bodyPr>
            <a:normAutofit/>
          </a:bodyPr>
          <a:lstStyle/>
          <a:p>
            <a:r>
              <a:rPr lang="en-CA" dirty="0"/>
              <a:t>Research Project Scope</a:t>
            </a:r>
          </a:p>
        </p:txBody>
      </p:sp>
      <p:graphicFrame>
        <p:nvGraphicFramePr>
          <p:cNvPr id="9" name="Content Placeholder 4">
            <a:extLst>
              <a:ext uri="{FF2B5EF4-FFF2-40B4-BE49-F238E27FC236}">
                <a16:creationId xmlns:a16="http://schemas.microsoft.com/office/drawing/2014/main" id="{8B9B59D3-932A-4E34-81B3-EC42084EF071}"/>
              </a:ext>
            </a:extLst>
          </p:cNvPr>
          <p:cNvGraphicFramePr>
            <a:graphicFrameLocks noGrp="1"/>
          </p:cNvGraphicFramePr>
          <p:nvPr>
            <p:ph idx="1"/>
            <p:extLst>
              <p:ext uri="{D42A27DB-BD31-4B8C-83A1-F6EECF244321}">
                <p14:modId xmlns:p14="http://schemas.microsoft.com/office/powerpoint/2010/main" val="3787471723"/>
              </p:ext>
            </p:extLst>
          </p:nvPr>
        </p:nvGraphicFramePr>
        <p:xfrm>
          <a:off x="1119271" y="1598362"/>
          <a:ext cx="9953458" cy="4015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12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5790-1765-479B-8C5E-8C50A8049F31}"/>
              </a:ext>
            </a:extLst>
          </p:cNvPr>
          <p:cNvSpPr>
            <a:spLocks noGrp="1"/>
          </p:cNvSpPr>
          <p:nvPr>
            <p:ph type="title"/>
          </p:nvPr>
        </p:nvSpPr>
        <p:spPr/>
        <p:txBody>
          <a:bodyPr/>
          <a:lstStyle/>
          <a:p>
            <a:r>
              <a:rPr lang="en-CA" dirty="0"/>
              <a:t>Rationale for Institutional Focus</a:t>
            </a:r>
          </a:p>
        </p:txBody>
      </p:sp>
      <p:sp>
        <p:nvSpPr>
          <p:cNvPr id="3" name="Content Placeholder 2">
            <a:extLst>
              <a:ext uri="{FF2B5EF4-FFF2-40B4-BE49-F238E27FC236}">
                <a16:creationId xmlns:a16="http://schemas.microsoft.com/office/drawing/2014/main" id="{1ED2F0F1-6ACA-41DC-A059-46226022EF60}"/>
              </a:ext>
            </a:extLst>
          </p:cNvPr>
          <p:cNvSpPr>
            <a:spLocks noGrp="1"/>
          </p:cNvSpPr>
          <p:nvPr>
            <p:ph idx="1"/>
          </p:nvPr>
        </p:nvSpPr>
        <p:spPr/>
        <p:txBody>
          <a:bodyPr/>
          <a:lstStyle/>
          <a:p>
            <a:r>
              <a:rPr lang="en-CA" dirty="0"/>
              <a:t>Exploration opportunity of success within two different institutions that offer different types of experiences for students</a:t>
            </a:r>
          </a:p>
          <a:p>
            <a:r>
              <a:rPr lang="en-CA" dirty="0"/>
              <a:t>Acknowledgment the different ways institutions define success, transfer, and direct entry</a:t>
            </a:r>
          </a:p>
          <a:p>
            <a:r>
              <a:rPr lang="en-CA" dirty="0"/>
              <a:t>Recognition and accommodation for the different institutional approaches to capturing student data</a:t>
            </a:r>
          </a:p>
        </p:txBody>
      </p:sp>
    </p:spTree>
    <p:extLst>
      <p:ext uri="{BB962C8B-B14F-4D97-AF65-F5344CB8AC3E}">
        <p14:creationId xmlns:p14="http://schemas.microsoft.com/office/powerpoint/2010/main" val="211212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F5FA-99E0-412F-8524-FF2921B69B22}"/>
              </a:ext>
            </a:extLst>
          </p:cNvPr>
          <p:cNvSpPr>
            <a:spLocks noGrp="1"/>
          </p:cNvSpPr>
          <p:nvPr>
            <p:ph type="title"/>
          </p:nvPr>
        </p:nvSpPr>
        <p:spPr/>
        <p:txBody>
          <a:bodyPr/>
          <a:lstStyle/>
          <a:p>
            <a:r>
              <a:rPr lang="en-CA" dirty="0"/>
              <a:t>Three Reports</a:t>
            </a:r>
          </a:p>
        </p:txBody>
      </p:sp>
      <p:sp>
        <p:nvSpPr>
          <p:cNvPr id="3" name="Content Placeholder 2">
            <a:extLst>
              <a:ext uri="{FF2B5EF4-FFF2-40B4-BE49-F238E27FC236}">
                <a16:creationId xmlns:a16="http://schemas.microsoft.com/office/drawing/2014/main" id="{51FC39B0-8FCF-4585-8DC0-4CCD6B85EED7}"/>
              </a:ext>
            </a:extLst>
          </p:cNvPr>
          <p:cNvSpPr>
            <a:spLocks noGrp="1"/>
          </p:cNvSpPr>
          <p:nvPr>
            <p:ph idx="1"/>
          </p:nvPr>
        </p:nvSpPr>
        <p:spPr/>
        <p:txBody>
          <a:bodyPr/>
          <a:lstStyle/>
          <a:p>
            <a:r>
              <a:rPr lang="en-US" dirty="0"/>
              <a:t>Transfer Student Success, A Profile of Transfer Student Success at the Northern Alberta Institute of Technology</a:t>
            </a:r>
          </a:p>
          <a:p>
            <a:r>
              <a:rPr lang="en-US" dirty="0"/>
              <a:t>Transfer Student Success, A Profile of Transfer Student Success at the University of Calgary</a:t>
            </a:r>
          </a:p>
          <a:p>
            <a:r>
              <a:rPr lang="en-US" dirty="0"/>
              <a:t>Literature Review: Transfer Student Success at the University of Calgary and the Northern Alberta Institute of Technology</a:t>
            </a:r>
            <a:endParaRPr lang="en-CA" dirty="0"/>
          </a:p>
        </p:txBody>
      </p:sp>
    </p:spTree>
    <p:extLst>
      <p:ext uri="{BB962C8B-B14F-4D97-AF65-F5344CB8AC3E}">
        <p14:creationId xmlns:p14="http://schemas.microsoft.com/office/powerpoint/2010/main" val="2618627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13689</TotalTime>
  <Words>4147</Words>
  <Application>Microsoft Office PowerPoint</Application>
  <PresentationFormat>Widescreen</PresentationFormat>
  <Paragraphs>477</Paragraphs>
  <Slides>67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Comic Sans MS</vt:lpstr>
      <vt:lpstr>Times New Roman</vt:lpstr>
      <vt:lpstr>Office Theme</vt:lpstr>
      <vt:lpstr>Transfer Student Success</vt:lpstr>
      <vt:lpstr>Acknowledgements</vt:lpstr>
      <vt:lpstr>Institutional Support</vt:lpstr>
      <vt:lpstr>Plan</vt:lpstr>
      <vt:lpstr>Research Overview</vt:lpstr>
      <vt:lpstr>Research Impetus</vt:lpstr>
      <vt:lpstr>Research Project Scope</vt:lpstr>
      <vt:lpstr>Rationale for Institutional Focus</vt:lpstr>
      <vt:lpstr>Three Reports</vt:lpstr>
      <vt:lpstr>UCalgary Context</vt:lpstr>
      <vt:lpstr>NAIT Context</vt:lpstr>
      <vt:lpstr>Research Questions</vt:lpstr>
      <vt:lpstr>Objectives </vt:lpstr>
      <vt:lpstr>Literature Review</vt:lpstr>
      <vt:lpstr>BCCAT</vt:lpstr>
      <vt:lpstr>Other Examples</vt:lpstr>
      <vt:lpstr>Cohorts</vt:lpstr>
      <vt:lpstr>Control Groups</vt:lpstr>
      <vt:lpstr>Transfer Control Groups</vt:lpstr>
      <vt:lpstr>Sample Limitations and Considerations</vt:lpstr>
      <vt:lpstr>Other Considerations</vt:lpstr>
      <vt:lpstr>UCalgary - Cohorts</vt:lpstr>
      <vt:lpstr>NAIT Cohorts</vt:lpstr>
      <vt:lpstr>Key Definitions</vt:lpstr>
      <vt:lpstr>UCalgary: Successful Student</vt:lpstr>
      <vt:lpstr>NAIT: Successful Student</vt:lpstr>
      <vt:lpstr>Both: GPAs</vt:lpstr>
      <vt:lpstr>UCalgary: GPAs</vt:lpstr>
      <vt:lpstr>Both: Analysis</vt:lpstr>
      <vt:lpstr>Both: Analysis</vt:lpstr>
      <vt:lpstr>UCalgary Findings</vt:lpstr>
      <vt:lpstr>UCalgary – Transfer Students</vt:lpstr>
      <vt:lpstr>Higher Proportion of PT Transfers: Direct Entry vs Transfer</vt:lpstr>
      <vt:lpstr>Composition of Transfer Cohort –  In- versus Out-of-Province (FT)</vt:lpstr>
      <vt:lpstr>Faculty Profiles</vt:lpstr>
      <vt:lpstr>Gender Profile (FT)</vt:lpstr>
      <vt:lpstr>Awarded Transfer Credit</vt:lpstr>
      <vt:lpstr>Avg GPA – End of 1st Term vs At Last Point of Registration (FT)</vt:lpstr>
      <vt:lpstr>Graduation Rates: Transfer vs Direct Entry (FT)</vt:lpstr>
      <vt:lpstr>Grad Rates and Source of Prior Post-Secondary Studies: Transfer</vt:lpstr>
      <vt:lpstr>Completion Timing: Transfer vs Direct Entry (FT)</vt:lpstr>
      <vt:lpstr>NAIT Findings</vt:lpstr>
      <vt:lpstr>NAIT</vt:lpstr>
      <vt:lpstr>Higher Proportion of PT Transfers: Direct Entry vs Transfer</vt:lpstr>
      <vt:lpstr>Diploma Enrolments (FT)  – Transfer vs Direct Entry</vt:lpstr>
      <vt:lpstr>Prior Post-Secondary - Alberta vs Out-of-Province (FT, All Credentials)</vt:lpstr>
      <vt:lpstr>Source of Prior Post-Secondary  (FT, All Credentials)</vt:lpstr>
      <vt:lpstr>Degree Enrolments  – Transfer vs Direct Entry</vt:lpstr>
      <vt:lpstr>Laddering Examples at NAIT</vt:lpstr>
      <vt:lpstr>Prior NAIT Students (FT, By Cred.)</vt:lpstr>
      <vt:lpstr>Average Transfer ‘Courses’ Awarded</vt:lpstr>
      <vt:lpstr>Success – GPA Degree/Applied Degree Students (FT)</vt:lpstr>
      <vt:lpstr>Success – GPA Diploma Students (FT)</vt:lpstr>
      <vt:lpstr>Diploma  Grads Avg. GPA  – Transfer vs Direct Entry (FT)</vt:lpstr>
      <vt:lpstr>Diploma Graduates – Avg. GPA</vt:lpstr>
      <vt:lpstr>Graduation Rates – Degree (FT) Transfer vs Direct Entry</vt:lpstr>
      <vt:lpstr>Completion Rates  – Degree Students (FT)</vt:lpstr>
      <vt:lpstr>Completion Rates  – Diploma Students (FT)</vt:lpstr>
      <vt:lpstr>Grad Rates – Male vs Female Transfers (Diploma, FT)</vt:lpstr>
      <vt:lpstr>2010-11 Example – Diploma, FT</vt:lpstr>
      <vt:lpstr>Conclusions</vt:lpstr>
      <vt:lpstr>UCalgary</vt:lpstr>
      <vt:lpstr>NAIT</vt:lpstr>
      <vt:lpstr>Future Research</vt:lpstr>
      <vt:lpstr>Future Research</vt:lpstr>
      <vt:lpstr>Initial Metrics Suggested</vt:lpstr>
      <vt:lpstr>Final Thoughts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Student Mobility through Data Exchange:  Lessons Learned</dc:title>
  <dc:creator>J Duklas</dc:creator>
  <cp:lastModifiedBy>J Duklas</cp:lastModifiedBy>
  <cp:revision>364</cp:revision>
  <dcterms:created xsi:type="dcterms:W3CDTF">2017-11-10T20:41:21Z</dcterms:created>
  <dcterms:modified xsi:type="dcterms:W3CDTF">2018-06-15T14:34:47Z</dcterms:modified>
</cp:coreProperties>
</file>